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4009" r:id="rId2"/>
    <p:sldMasterId id="2147484010" r:id="rId3"/>
    <p:sldMasterId id="2147484011" r:id="rId4"/>
    <p:sldMasterId id="2147484012" r:id="rId5"/>
  </p:sldMasterIdLst>
  <p:notesMasterIdLst>
    <p:notesMasterId r:id="rId54"/>
  </p:notesMasterIdLst>
  <p:sldIdLst>
    <p:sldId id="1423" r:id="rId6"/>
    <p:sldId id="1396" r:id="rId7"/>
    <p:sldId id="333" r:id="rId8"/>
    <p:sldId id="334" r:id="rId9"/>
    <p:sldId id="1357" r:id="rId10"/>
    <p:sldId id="1468" r:id="rId11"/>
    <p:sldId id="1469" r:id="rId12"/>
    <p:sldId id="1358" r:id="rId13"/>
    <p:sldId id="1467" r:id="rId14"/>
    <p:sldId id="335" r:id="rId15"/>
    <p:sldId id="336" r:id="rId16"/>
    <p:sldId id="337" r:id="rId17"/>
    <p:sldId id="338" r:id="rId18"/>
    <p:sldId id="1456" r:id="rId19"/>
    <p:sldId id="1455" r:id="rId20"/>
    <p:sldId id="296" r:id="rId21"/>
    <p:sldId id="297" r:id="rId22"/>
    <p:sldId id="298" r:id="rId23"/>
    <p:sldId id="1457" r:id="rId24"/>
    <p:sldId id="1458" r:id="rId25"/>
    <p:sldId id="1459" r:id="rId26"/>
    <p:sldId id="1461" r:id="rId27"/>
    <p:sldId id="1460" r:id="rId28"/>
    <p:sldId id="1463" r:id="rId29"/>
    <p:sldId id="1464" r:id="rId30"/>
    <p:sldId id="1465" r:id="rId31"/>
    <p:sldId id="1451" r:id="rId32"/>
    <p:sldId id="1450" r:id="rId33"/>
    <p:sldId id="1466" r:id="rId34"/>
    <p:sldId id="299" r:id="rId35"/>
    <p:sldId id="300" r:id="rId36"/>
    <p:sldId id="302" r:id="rId37"/>
    <p:sldId id="303" r:id="rId38"/>
    <p:sldId id="304" r:id="rId39"/>
    <p:sldId id="1449" r:id="rId40"/>
    <p:sldId id="1470" r:id="rId41"/>
    <p:sldId id="339" r:id="rId42"/>
    <p:sldId id="598" r:id="rId43"/>
    <p:sldId id="1452" r:id="rId44"/>
    <p:sldId id="340" r:id="rId45"/>
    <p:sldId id="343" r:id="rId46"/>
    <p:sldId id="345" r:id="rId47"/>
    <p:sldId id="346" r:id="rId48"/>
    <p:sldId id="347" r:id="rId49"/>
    <p:sldId id="348" r:id="rId50"/>
    <p:sldId id="349" r:id="rId51"/>
    <p:sldId id="350" r:id="rId52"/>
    <p:sldId id="531" r:id="rId53"/>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9900"/>
    <a:srgbClr val="0099CC"/>
    <a:srgbClr val="FF0000"/>
    <a:srgbClr val="336600"/>
    <a:srgbClr val="33CCFF"/>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8847" autoAdjust="0"/>
  </p:normalViewPr>
  <p:slideViewPr>
    <p:cSldViewPr snapToGrid="0">
      <p:cViewPr varScale="1">
        <p:scale>
          <a:sx n="59" d="100"/>
          <a:sy n="59" d="100"/>
        </p:scale>
        <p:origin x="1500" y="52"/>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27.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6.wmf"/><Relationship Id="rId5" Type="http://schemas.openxmlformats.org/officeDocument/2006/relationships/image" Target="../media/image45.wmf"/><Relationship Id="rId4"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5" Type="http://schemas.openxmlformats.org/officeDocument/2006/relationships/image" Target="../media/image50.emf"/><Relationship Id="rId4"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52.wmf"/><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B003523-CF26-42BB-AA02-552099F8A823}"/>
              </a:ext>
            </a:extLst>
          </p:cNvPr>
          <p:cNvSpPr>
            <a:spLocks noGrp="1" noChangeArrowheads="1"/>
          </p:cNvSpPr>
          <p:nvPr>
            <p:ph type="hdr" sz="quarter"/>
          </p:nvPr>
        </p:nvSpPr>
        <p:spPr bwMode="auto">
          <a:xfrm>
            <a:off x="0" y="0"/>
            <a:ext cx="3170238" cy="479425"/>
          </a:xfrm>
          <a:prstGeom prst="rect">
            <a:avLst/>
          </a:prstGeom>
          <a:noFill/>
          <a:ln w="9525">
            <a:noFill/>
            <a:miter lim="800000"/>
          </a:ln>
        </p:spPr>
        <p:txBody>
          <a:bodyPr vert="horz" wrap="square" lIns="96649" tIns="48325" rIns="96649" bIns="48325" numCol="1" anchor="t"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5" name="Rectangle 3">
            <a:extLst>
              <a:ext uri="{FF2B5EF4-FFF2-40B4-BE49-F238E27FC236}">
                <a16:creationId xmlns:a16="http://schemas.microsoft.com/office/drawing/2014/main" id="{F0608738-6596-4F1D-B305-2FCF80FECF8D}"/>
              </a:ext>
            </a:extLst>
          </p:cNvPr>
          <p:cNvSpPr>
            <a:spLocks noGrp="1" noChangeArrowheads="1"/>
          </p:cNvSpPr>
          <p:nvPr>
            <p:ph type="dt" idx="1"/>
          </p:nvPr>
        </p:nvSpPr>
        <p:spPr bwMode="auto">
          <a:xfrm>
            <a:off x="4144963" y="0"/>
            <a:ext cx="3170237" cy="479425"/>
          </a:xfrm>
          <a:prstGeom prst="rect">
            <a:avLst/>
          </a:prstGeom>
          <a:noFill/>
          <a:ln w="9525">
            <a:noFill/>
            <a:miter lim="800000"/>
          </a:ln>
        </p:spPr>
        <p:txBody>
          <a:bodyPr vert="horz" wrap="square" lIns="96649" tIns="48325" rIns="96649" bIns="48325" numCol="1" anchor="t" anchorCtr="0" compatLnSpc="1"/>
          <a:lstStyle>
            <a:lvl1pPr algn="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29700" name="Rectangle 4">
            <a:extLst>
              <a:ext uri="{FF2B5EF4-FFF2-40B4-BE49-F238E27FC236}">
                <a16:creationId xmlns:a16="http://schemas.microsoft.com/office/drawing/2014/main" id="{5BCD09CD-9F95-491D-8B9D-3B2D1D3B4A5F}"/>
              </a:ext>
            </a:extLst>
          </p:cNvPr>
          <p:cNvSpPr>
            <a:spLocks noGrp="1" noRot="1" noChangeAspect="1" noChangeArrowheads="1"/>
          </p:cNvSpPr>
          <p:nvPr>
            <p:ph type="sldImg" idx="4294967295"/>
          </p:nvPr>
        </p:nvSpPr>
        <p:spPr bwMode="auto">
          <a:xfrm>
            <a:off x="1258888" y="720725"/>
            <a:ext cx="4800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7" name="Rectangle 5">
            <a:extLst>
              <a:ext uri="{FF2B5EF4-FFF2-40B4-BE49-F238E27FC236}">
                <a16:creationId xmlns:a16="http://schemas.microsoft.com/office/drawing/2014/main" id="{F273D63C-A205-4D36-A2A2-B75CE6CFA60B}"/>
              </a:ext>
            </a:extLst>
          </p:cNvPr>
          <p:cNvSpPr>
            <a:spLocks noGrp="1" noChangeArrowheads="1"/>
          </p:cNvSpPr>
          <p:nvPr>
            <p:ph type="body" sz="quarter" idx="3"/>
          </p:nvPr>
        </p:nvSpPr>
        <p:spPr bwMode="auto">
          <a:xfrm>
            <a:off x="974725" y="4560888"/>
            <a:ext cx="5365750" cy="4319587"/>
          </a:xfrm>
          <a:prstGeom prst="rect">
            <a:avLst/>
          </a:prstGeom>
          <a:noFill/>
          <a:ln w="9525" cmpd="sng">
            <a:noFill/>
            <a:miter lim="800000"/>
          </a:ln>
        </p:spPr>
        <p:txBody>
          <a:bodyPr vert="horz" wrap="square" lIns="96649" tIns="48325" rIns="96649" bIns="48325" numCol="1" anchor="ctr"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CCF7AAA9-91CE-4397-B375-ABC32F78D649}"/>
              </a:ext>
            </a:extLst>
          </p:cNvPr>
          <p:cNvSpPr>
            <a:spLocks noGrp="1" noChangeArrowheads="1"/>
          </p:cNvSpPr>
          <p:nvPr>
            <p:ph type="ftr" sz="quarter" idx="4"/>
          </p:nvPr>
        </p:nvSpPr>
        <p:spPr bwMode="auto">
          <a:xfrm>
            <a:off x="0" y="9121775"/>
            <a:ext cx="3170238" cy="479425"/>
          </a:xfrm>
          <a:prstGeom prst="rect">
            <a:avLst/>
          </a:prstGeom>
          <a:noFill/>
          <a:ln w="9525">
            <a:noFill/>
            <a:miter lim="800000"/>
          </a:ln>
        </p:spPr>
        <p:txBody>
          <a:bodyPr vert="horz" wrap="square" lIns="96649" tIns="48325" rIns="96649" bIns="48325" numCol="1" anchor="b"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9" name="Rectangle 7">
            <a:extLst>
              <a:ext uri="{FF2B5EF4-FFF2-40B4-BE49-F238E27FC236}">
                <a16:creationId xmlns:a16="http://schemas.microsoft.com/office/drawing/2014/main" id="{92CB314B-835B-4B3A-B595-DCD0991BF895}"/>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ln>
        </p:spPr>
        <p:txBody>
          <a:bodyPr vert="horz" wrap="square" lIns="96649" tIns="48325" rIns="96649" bIns="48325" numCol="1" anchor="b" anchorCtr="0" compatLnSpc="1"/>
          <a:lstStyle>
            <a:lvl1pPr algn="r" defTabSz="967105" eaLnBrk="1" hangingPunct="1">
              <a:buFont typeface="Arial" panose="020B0604020202020204" pitchFamily="34" charset="0"/>
              <a:buNone/>
              <a:defRPr sz="1300" noProof="1">
                <a:latin typeface="Times New Roman" panose="02020603050405020304" pitchFamily="18" charset="0"/>
                <a:cs typeface="+mn-ea"/>
              </a:defRPr>
            </a:lvl1pPr>
          </a:lstStyle>
          <a:p>
            <a:pPr>
              <a:defRPr/>
            </a:pPr>
            <a:fld id="{B10F425A-9F76-4A09-9DB6-0481C90AAC7F}"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自主移动机器人导论 第</a:t>
            </a:r>
            <a:r>
              <a:rPr lang="en-US" altLang="zh-CN" dirty="0"/>
              <a:t>4</a:t>
            </a:r>
            <a:r>
              <a:rPr lang="zh-CN" altLang="en-US" dirty="0"/>
              <a:t>、</a:t>
            </a:r>
            <a:r>
              <a:rPr lang="en-US" altLang="zh-CN" dirty="0"/>
              <a:t>5</a:t>
            </a:r>
            <a:r>
              <a:rPr lang="zh-CN" altLang="en-US" dirty="0"/>
              <a:t>章</a:t>
            </a:r>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2</a:t>
            </a:fld>
            <a:endParaRPr lang="zh-CN" altLang="en-US">
              <a:cs typeface="+mn-cs"/>
            </a:endParaRPr>
          </a:p>
        </p:txBody>
      </p:sp>
    </p:spTree>
    <p:extLst>
      <p:ext uri="{BB962C8B-B14F-4D97-AF65-F5344CB8AC3E}">
        <p14:creationId xmlns:p14="http://schemas.microsoft.com/office/powerpoint/2010/main" val="3186039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向量范数是定义了向量的类似于长度的性质，满足正定，齐次，三角不等式的关系就称作范数</a:t>
            </a:r>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19</a:t>
            </a:fld>
            <a:endParaRPr lang="zh-CN" altLang="en-US">
              <a:cs typeface="+mn-cs"/>
            </a:endParaRPr>
          </a:p>
        </p:txBody>
      </p:sp>
    </p:spTree>
    <p:extLst>
      <p:ext uri="{BB962C8B-B14F-4D97-AF65-F5344CB8AC3E}">
        <p14:creationId xmlns:p14="http://schemas.microsoft.com/office/powerpoint/2010/main" val="43126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向量范数是定义了向量的类似于长度的性质，满足正定，齐次，三角不等式的关系就称作范数</a:t>
            </a:r>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20</a:t>
            </a:fld>
            <a:endParaRPr lang="zh-CN" altLang="en-US">
              <a:cs typeface="+mn-cs"/>
            </a:endParaRPr>
          </a:p>
        </p:txBody>
      </p:sp>
    </p:spTree>
    <p:extLst>
      <p:ext uri="{BB962C8B-B14F-4D97-AF65-F5344CB8AC3E}">
        <p14:creationId xmlns:p14="http://schemas.microsoft.com/office/powerpoint/2010/main" val="1945318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稀疏编码的概念来自于神经生物学。生物学家提出，哺乳类动物在长期的进化中，生成了能够快速，准确，低代价地表示自然图像的视觉神经方面的能力。我们直观地可以想象，我们的眼睛每看到的一副画面都是上亿像素的，而每一副图像我们都只用很少的代价重建与存储。我们把它叫做稀疏编码，即</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Sparse Coding.</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为什么要把</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或者</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正则项加到代价函数中去</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.L1,L2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范式来自于对数据的先验知识</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如果你认为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你现有的数据来自于高斯分布</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那么就应该在代价函数中加入数据先验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一般由于推导和计算方便会加入对数似然</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也就是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log(P(x)),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然后再去优化</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这样最终的结果是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由于你的模型参数考虑了数据先验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模型效果当然就更好</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21</a:t>
            </a:fld>
            <a:endParaRPr lang="zh-CN" altLang="en-US">
              <a:cs typeface="+mn-cs"/>
            </a:endParaRPr>
          </a:p>
        </p:txBody>
      </p:sp>
    </p:spTree>
    <p:extLst>
      <p:ext uri="{BB962C8B-B14F-4D97-AF65-F5344CB8AC3E}">
        <p14:creationId xmlns:p14="http://schemas.microsoft.com/office/powerpoint/2010/main" val="2571598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引入</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正则时，代价函数在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处的导数仍是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d0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，无变化。而引入</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正则后，代价函数在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处的导数有一个突变。从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d0+λ</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d0−λ</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，若</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d0+λ</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d0−λ</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异号，则在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处会是一个极小值点。因此，优化时，很可能优化到该极小值点上，即</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w=0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处。</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22</a:t>
            </a:fld>
            <a:endParaRPr lang="zh-CN" altLang="en-US">
              <a:cs typeface="+mn-cs"/>
            </a:endParaRPr>
          </a:p>
        </p:txBody>
      </p:sp>
    </p:spTree>
    <p:extLst>
      <p:ext uri="{BB962C8B-B14F-4D97-AF65-F5344CB8AC3E}">
        <p14:creationId xmlns:p14="http://schemas.microsoft.com/office/powerpoint/2010/main" val="3950948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在机器学习特征选择中，稀疏规则化能够实现特征的自动选择。一般来说，输入向量</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的大部分元素（也就是特征）都是和最终的输出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没有关系或者不提供任何信息的，在最小化目标函数的时候考虑这些额外的特征，虽然可以获得更小的训练误差，但在预测新的样本时，这些没用的信息反而会被考虑，从而干扰了对正确</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的预测。稀疏规则化算子的引入就是为了完成特征自动选择，它会学习地去掉这些没有信息的特征，也就是把这些特征对应的权重置为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23</a:t>
            </a:fld>
            <a:endParaRPr lang="zh-CN" altLang="en-US">
              <a:cs typeface="+mn-cs"/>
            </a:endParaRPr>
          </a:p>
        </p:txBody>
      </p:sp>
    </p:spTree>
    <p:extLst>
      <p:ext uri="{BB962C8B-B14F-4D97-AF65-F5344CB8AC3E}">
        <p14:creationId xmlns:p14="http://schemas.microsoft.com/office/powerpoint/2010/main" val="6765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通过</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范数，我们可以实现了对模型空间的限制，从而在一定程度上避免了过拟合。</a:t>
            </a:r>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24</a:t>
            </a:fld>
            <a:endParaRPr lang="zh-CN" altLang="en-US">
              <a:cs typeface="+mn-cs"/>
            </a:endParaRPr>
          </a:p>
        </p:txBody>
      </p:sp>
    </p:spTree>
    <p:extLst>
      <p:ext uri="{BB962C8B-B14F-4D97-AF65-F5344CB8AC3E}">
        <p14:creationId xmlns:p14="http://schemas.microsoft.com/office/powerpoint/2010/main" val="2955161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Cn</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空间中最常用的范数就是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范数</a:t>
            </a:r>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25</a:t>
            </a:fld>
            <a:endParaRPr lang="zh-CN" altLang="en-US">
              <a:cs typeface="+mn-cs"/>
            </a:endParaRPr>
          </a:p>
        </p:txBody>
      </p:sp>
    </p:spTree>
    <p:extLst>
      <p:ext uri="{BB962C8B-B14F-4D97-AF65-F5344CB8AC3E}">
        <p14:creationId xmlns:p14="http://schemas.microsoft.com/office/powerpoint/2010/main" val="2317076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这里用到范数的概念，见板书补充</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26</a:t>
            </a:fld>
            <a:endParaRPr lang="zh-CN" altLang="en-US">
              <a:cs typeface="+mn-cs"/>
            </a:endParaRPr>
          </a:p>
        </p:txBody>
      </p:sp>
    </p:spTree>
    <p:extLst>
      <p:ext uri="{BB962C8B-B14F-4D97-AF65-F5344CB8AC3E}">
        <p14:creationId xmlns:p14="http://schemas.microsoft.com/office/powerpoint/2010/main" val="239056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29</a:t>
            </a:fld>
            <a:endParaRPr lang="zh-CN" altLang="en-US">
              <a:cs typeface="+mn-cs"/>
            </a:endParaRPr>
          </a:p>
        </p:txBody>
      </p:sp>
    </p:spTree>
    <p:extLst>
      <p:ext uri="{BB962C8B-B14F-4D97-AF65-F5344CB8AC3E}">
        <p14:creationId xmlns:p14="http://schemas.microsoft.com/office/powerpoint/2010/main" val="42681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0DACF645-5125-4741-867C-EFAF62B8F0DD}"/>
              </a:ext>
            </a:extLst>
          </p:cNvPr>
          <p:cNvSpPr>
            <a:spLocks noGrp="1" noRot="1" noChangeAspect="1" noChangeArrowheads="1" noTextEdit="1"/>
          </p:cNvSpPr>
          <p:nvPr>
            <p:ph type="sldImg" idx="4294967295"/>
          </p:nvPr>
        </p:nvSpPr>
        <p:spPr/>
      </p:sp>
      <p:sp>
        <p:nvSpPr>
          <p:cNvPr id="46083" name="备注占位符 2">
            <a:extLst>
              <a:ext uri="{FF2B5EF4-FFF2-40B4-BE49-F238E27FC236}">
                <a16:creationId xmlns:a16="http://schemas.microsoft.com/office/drawing/2014/main" id="{8EC1C557-759A-4CA2-8339-628AFA90AD94}"/>
              </a:ext>
            </a:extLst>
          </p:cNvPr>
          <p:cNvSpPr>
            <a:spLocks noGrp="1" noChangeArrowheads="1"/>
          </p:cNvSpPr>
          <p:nvPr>
            <p:ph type="body" idx="4294967295"/>
          </p:nvPr>
        </p:nvSpPr>
        <p:spPr/>
        <p:txBody>
          <a:bodyPr>
            <a:prstTxWarp prst="textNoShape">
              <a:avLst/>
            </a:prstTxWarp>
          </a:bodyPr>
          <a:lstStyle/>
          <a:p>
            <a:r>
              <a:rPr lang="zh-CN" altLang="en-US"/>
              <a:t>可参考视频：</a:t>
            </a:r>
            <a:r>
              <a:rPr lang="en-US" altLang="zh-CN"/>
              <a:t>http://v.youku.com/v_show/id_XMjE3NDY4NDY0.html</a:t>
            </a:r>
          </a:p>
          <a:p>
            <a:r>
              <a:rPr lang="zh-CN" altLang="en-US"/>
              <a:t>平台：</a:t>
            </a:r>
            <a:r>
              <a:rPr lang="en-US" altLang="zh-CN"/>
              <a:t>PC</a:t>
            </a:r>
            <a:r>
              <a:rPr lang="zh-CN" altLang="en-US"/>
              <a:t>机 或 </a:t>
            </a:r>
            <a:r>
              <a:rPr lang="en-US" altLang="zh-CN"/>
              <a:t>PC104 </a:t>
            </a:r>
            <a:r>
              <a:rPr lang="zh-CN" altLang="en-US"/>
              <a:t>等可运行</a:t>
            </a:r>
            <a:r>
              <a:rPr lang="en-US" altLang="zh-CN"/>
              <a:t>Window</a:t>
            </a:r>
            <a:r>
              <a:rPr lang="zh-CN" altLang="en-US"/>
              <a:t>操作系统的平台 算法：</a:t>
            </a:r>
            <a:r>
              <a:rPr lang="en-US" altLang="zh-CN"/>
              <a:t>OpenCV2.1</a:t>
            </a:r>
            <a:r>
              <a:rPr lang="zh-CN" altLang="en-US"/>
              <a:t>提供的 </a:t>
            </a:r>
            <a:r>
              <a:rPr lang="en-US" altLang="zh-CN"/>
              <a:t>StereoBM </a:t>
            </a:r>
            <a:r>
              <a:rPr lang="zh-CN" altLang="en-US"/>
              <a:t>功能：视角</a:t>
            </a:r>
            <a:r>
              <a:rPr lang="en-US" altLang="zh-CN"/>
              <a:t>50</a:t>
            </a:r>
            <a:r>
              <a:rPr lang="zh-CN" altLang="en-US"/>
              <a:t>度，检测前方</a:t>
            </a:r>
            <a:r>
              <a:rPr lang="en-US" altLang="zh-CN"/>
              <a:t>50cm</a:t>
            </a:r>
            <a:r>
              <a:rPr lang="zh-CN" altLang="en-US"/>
              <a:t>宽、</a:t>
            </a:r>
            <a:r>
              <a:rPr lang="en-US" altLang="zh-CN"/>
              <a:t>30cm</a:t>
            </a:r>
            <a:r>
              <a:rPr lang="zh-CN" altLang="en-US"/>
              <a:t>高、</a:t>
            </a:r>
            <a:r>
              <a:rPr lang="en-US" altLang="zh-CN"/>
              <a:t>300cm</a:t>
            </a:r>
            <a:r>
              <a:rPr lang="zh-CN" altLang="en-US"/>
              <a:t>距离范围内的障碍物，若存在障碍物则给出转弯角度</a:t>
            </a:r>
          </a:p>
        </p:txBody>
      </p:sp>
      <p:sp>
        <p:nvSpPr>
          <p:cNvPr id="80899" name="灯片编号占位符 3">
            <a:extLst>
              <a:ext uri="{FF2B5EF4-FFF2-40B4-BE49-F238E27FC236}">
                <a16:creationId xmlns:a16="http://schemas.microsoft.com/office/drawing/2014/main" id="{BDE7E9C8-5F80-40DC-9526-363D158554B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D6CE8369-E8AD-47A4-8EB0-8B259A58852A}" type="slidenum">
              <a:rPr altLang="en-US" sz="1300" dirty="0" smtClean="0">
                <a:latin typeface="Times New Roman" panose="02020603050405020304" pitchFamily="18" charset="0"/>
                <a:ea typeface="宋体" panose="02010600030101010101" pitchFamily="2" charset="-122"/>
              </a:rPr>
              <a:pPr>
                <a:defRPr/>
              </a:pPr>
              <a:t>38</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并且，使用特征点时也忽略了图像中的其它信息，一幅图像有几十万个像素，而特征点只有几百个，运动环境也存在特征缺失的可能，这些地方没有明显的纹理，如一堵白墙，空旷房间</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3</a:t>
            </a:fld>
            <a:endParaRPr lang="zh-CN" altLang="en-US">
              <a:cs typeface="+mn-cs"/>
            </a:endParaRPr>
          </a:p>
        </p:txBody>
      </p:sp>
    </p:spTree>
    <p:extLst>
      <p:ext uri="{BB962C8B-B14F-4D97-AF65-F5344CB8AC3E}">
        <p14:creationId xmlns:p14="http://schemas.microsoft.com/office/powerpoint/2010/main" val="2507664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39</a:t>
            </a:fld>
            <a:endParaRPr lang="zh-CN" altLang="en-US">
              <a:cs typeface="+mn-cs"/>
            </a:endParaRPr>
          </a:p>
        </p:txBody>
      </p:sp>
    </p:spTree>
    <p:extLst>
      <p:ext uri="{BB962C8B-B14F-4D97-AF65-F5344CB8AC3E}">
        <p14:creationId xmlns:p14="http://schemas.microsoft.com/office/powerpoint/2010/main" val="2241989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优化目标为误差的二范数</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42</a:t>
            </a:fld>
            <a:endParaRPr lang="zh-CN" altLang="en-US">
              <a:cs typeface="+mn-cs"/>
            </a:endParaRPr>
          </a:p>
        </p:txBody>
      </p:sp>
    </p:spTree>
    <p:extLst>
      <p:ext uri="{BB962C8B-B14F-4D97-AF65-F5344CB8AC3E}">
        <p14:creationId xmlns:p14="http://schemas.microsoft.com/office/powerpoint/2010/main" val="108449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43</a:t>
            </a:fld>
            <a:endParaRPr lang="zh-CN" altLang="en-US">
              <a:cs typeface="+mn-cs"/>
            </a:endParaRPr>
          </a:p>
        </p:txBody>
      </p:sp>
    </p:spTree>
    <p:extLst>
      <p:ext uri="{BB962C8B-B14F-4D97-AF65-F5344CB8AC3E}">
        <p14:creationId xmlns:p14="http://schemas.microsoft.com/office/powerpoint/2010/main" val="99649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保留特征点，只计算关键点，使用光流法跟踪特征点的运动，避免计算和匹配描述子带来的时间</a:t>
            </a:r>
            <a:endParaRPr lang="en-US" altLang="zh-CN" dirty="0"/>
          </a:p>
          <a:p>
            <a:r>
              <a:rPr lang="en-US" altLang="zh-CN" dirty="0"/>
              <a:t>2. </a:t>
            </a:r>
            <a:r>
              <a:rPr lang="zh-CN" altLang="en-US" dirty="0"/>
              <a:t>只计算关键点，不计算描述子，使用直接法计算特征点在下一帧画面的位置</a:t>
            </a:r>
            <a:endParaRPr lang="en-US" altLang="zh-CN" dirty="0"/>
          </a:p>
          <a:p>
            <a:r>
              <a:rPr lang="en-US" altLang="zh-CN" dirty="0"/>
              <a:t>3. </a:t>
            </a:r>
            <a:r>
              <a:rPr lang="zh-CN" altLang="en-US" dirty="0"/>
              <a:t>既不计算关键点，也不计算描述子，根据像素灰度的差异，直接计算相机运动</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4</a:t>
            </a:fld>
            <a:endParaRPr lang="zh-CN" altLang="en-US">
              <a:cs typeface="+mn-cs"/>
            </a:endParaRPr>
          </a:p>
        </p:txBody>
      </p:sp>
    </p:spTree>
    <p:extLst>
      <p:ext uri="{BB962C8B-B14F-4D97-AF65-F5344CB8AC3E}">
        <p14:creationId xmlns:p14="http://schemas.microsoft.com/office/powerpoint/2010/main" val="2180848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43699693-36B3-4DA0-9BFA-6D5953F83F9D}"/>
              </a:ext>
            </a:extLst>
          </p:cNvPr>
          <p:cNvSpPr>
            <a:spLocks noGrp="1" noRot="1" noChangeAspect="1" noChangeArrowheads="1" noTextEdit="1"/>
          </p:cNvSpPr>
          <p:nvPr>
            <p:ph type="sldImg" idx="4294967295"/>
          </p:nvPr>
        </p:nvSpPr>
        <p:spPr/>
      </p:sp>
      <p:sp>
        <p:nvSpPr>
          <p:cNvPr id="37891" name="备注占位符 2">
            <a:extLst>
              <a:ext uri="{FF2B5EF4-FFF2-40B4-BE49-F238E27FC236}">
                <a16:creationId xmlns:a16="http://schemas.microsoft.com/office/drawing/2014/main" id="{7587FE5E-4388-4037-B750-6537D0C62691}"/>
              </a:ext>
            </a:extLst>
          </p:cNvPr>
          <p:cNvSpPr>
            <a:spLocks noGrp="1" noChangeArrowheads="1"/>
          </p:cNvSpPr>
          <p:nvPr>
            <p:ph type="body" idx="4294967295"/>
          </p:nvPr>
        </p:nvSpPr>
        <p:spPr/>
        <p:txBody>
          <a:bodyPr>
            <a:prstTxWarp prst="textNoShape">
              <a:avLst/>
            </a:prstTxWarp>
          </a:bodyPr>
          <a:lstStyle/>
          <a:p>
            <a:r>
              <a:rPr lang="zh-CN" altLang="en-US" dirty="0"/>
              <a:t>眼睛感觉到的明显的视觉运动，</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当你坐在火车上，然后往窗外看。你可以看到树、地面、建筑等等，他们都在往后退。这个运动就是光流。而且，我们都会发现，他们的运动速度居然不一样？这就给我们提供了一个挺有意思的信息：通过不同目标的运动速度判断它们与我们的距离。一些比较远的目标，例如云、山，它们移动很慢，感觉就像静止一样。但一些离得比较近的物体，例如建筑和树，就比较快的往后退，然后离我们的距离越近，它们往后退的速度越快。一些非常近的物体，例如路面的标记啊，草地啊等等，快到好像在我们耳旁发出嗖嗖的声音。</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光流除了提供远近外，还可以提供角度信息。与咱们的眼睛正对着的方向成</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90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度方向运动的物体速度要比其他角度的快，当小到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度的时候，也就是物体朝着我们的方向直接撞过来，我们就是感受不到它的运动（光流）了，看起来好像是静止的。当它离我们越近，就越来越大（当然了，我们平时看到感觉还是有速度的，因为物体较大，它的边缘还是和我们人眼具有大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的角度的）</a:t>
            </a:r>
          </a:p>
        </p:txBody>
      </p:sp>
      <p:sp>
        <p:nvSpPr>
          <p:cNvPr id="72707" name="灯片编号占位符 3">
            <a:extLst>
              <a:ext uri="{FF2B5EF4-FFF2-40B4-BE49-F238E27FC236}">
                <a16:creationId xmlns:a16="http://schemas.microsoft.com/office/drawing/2014/main" id="{6A97C581-C9BC-4F8D-ACB1-BBFF85D9436B}"/>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98FE8B51-88A1-42A2-A047-21FF2B663C7B}" type="slidenum">
              <a:rPr altLang="en-US" sz="1300" dirty="0" smtClean="0">
                <a:latin typeface="Times New Roman" panose="02020603050405020304" pitchFamily="18" charset="0"/>
                <a:ea typeface="宋体" panose="02010600030101010101" pitchFamily="2" charset="-122"/>
              </a:rPr>
              <a:pPr>
                <a:defRPr/>
              </a:pPr>
              <a:t>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6044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43699693-36B3-4DA0-9BFA-6D5953F83F9D}"/>
              </a:ext>
            </a:extLst>
          </p:cNvPr>
          <p:cNvSpPr>
            <a:spLocks noGrp="1" noRot="1" noChangeAspect="1" noChangeArrowheads="1" noTextEdit="1"/>
          </p:cNvSpPr>
          <p:nvPr>
            <p:ph type="sldImg" idx="4294967295"/>
          </p:nvPr>
        </p:nvSpPr>
        <p:spPr/>
      </p:sp>
      <p:sp>
        <p:nvSpPr>
          <p:cNvPr id="37891" name="备注占位符 2">
            <a:extLst>
              <a:ext uri="{FF2B5EF4-FFF2-40B4-BE49-F238E27FC236}">
                <a16:creationId xmlns:a16="http://schemas.microsoft.com/office/drawing/2014/main" id="{7587FE5E-4388-4037-B750-6537D0C62691}"/>
              </a:ext>
            </a:extLst>
          </p:cNvPr>
          <p:cNvSpPr>
            <a:spLocks noGrp="1" noChangeArrowheads="1"/>
          </p:cNvSpPr>
          <p:nvPr>
            <p:ph type="body" idx="4294967295"/>
          </p:nvPr>
        </p:nvSpPr>
        <p:spPr/>
        <p:txBody>
          <a:bodyPr>
            <a:prstTxWarp prst="textNoShape">
              <a:avLst/>
            </a:prstTxWarp>
          </a:bodyPr>
          <a:lstStyle/>
          <a:p>
            <a:r>
              <a:rPr lang="zh-CN" altLang="en-US" dirty="0"/>
              <a:t>眼睛感觉到的明显的视觉运动，</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当你坐在火车上，然后往窗外看。你可以看到树、地面、建筑等等，他们都在往后退。这个运动就是光流。而且，我们都会发现，他们的运动速度居然不一样？这就给我们提供了一个挺有意思的信息：通过不同目标的运动速度判断它们与我们的距离。一些比较远的目标，例如云、山，它们移动很慢，感觉就像静止一样。但一些离得比较近的物体，例如建筑和树，就比较快的往后退，然后离我们的距离越近，它们往后退的速度越快。一些非常近的物体，例如路面的标记啊，草地啊等等，快到好像在我们耳旁发出嗖嗖的声音。</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光流除了提供远近外，还可以提供角度信息。与咱们的眼睛正对着的方向成</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90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度方向运动的物体速度要比其他角度的快，当小到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度的时候，也就是物体朝着我们的方向直接撞过来，我们就是感受不到它的运动（光流）了，看起来好像是静止的。当它离我们越近，就越来越大（当然了，我们平时看到感觉还是有速度的，因为物体较大，它的边缘还是和我们人眼具有大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的角度的）</a:t>
            </a:r>
          </a:p>
        </p:txBody>
      </p:sp>
      <p:sp>
        <p:nvSpPr>
          <p:cNvPr id="72707" name="灯片编号占位符 3">
            <a:extLst>
              <a:ext uri="{FF2B5EF4-FFF2-40B4-BE49-F238E27FC236}">
                <a16:creationId xmlns:a16="http://schemas.microsoft.com/office/drawing/2014/main" id="{6A97C581-C9BC-4F8D-ACB1-BBFF85D9436B}"/>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98FE8B51-88A1-42A2-A047-21FF2B663C7B}" type="slidenum">
              <a:rPr altLang="en-US" sz="1300" dirty="0" smtClean="0">
                <a:latin typeface="Times New Roman" panose="02020603050405020304" pitchFamily="18" charset="0"/>
                <a:ea typeface="宋体" panose="02010600030101010101" pitchFamily="2" charset="-122"/>
              </a:rPr>
              <a:pPr>
                <a:defRPr/>
              </a:pPr>
              <a:t>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7199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43699693-36B3-4DA0-9BFA-6D5953F83F9D}"/>
              </a:ext>
            </a:extLst>
          </p:cNvPr>
          <p:cNvSpPr>
            <a:spLocks noGrp="1" noRot="1" noChangeAspect="1" noChangeArrowheads="1" noTextEdit="1"/>
          </p:cNvSpPr>
          <p:nvPr>
            <p:ph type="sldImg" idx="4294967295"/>
          </p:nvPr>
        </p:nvSpPr>
        <p:spPr/>
      </p:sp>
      <p:sp>
        <p:nvSpPr>
          <p:cNvPr id="37891" name="备注占位符 2">
            <a:extLst>
              <a:ext uri="{FF2B5EF4-FFF2-40B4-BE49-F238E27FC236}">
                <a16:creationId xmlns:a16="http://schemas.microsoft.com/office/drawing/2014/main" id="{7587FE5E-4388-4037-B750-6537D0C62691}"/>
              </a:ext>
            </a:extLst>
          </p:cNvPr>
          <p:cNvSpPr>
            <a:spLocks noGrp="1" noChangeArrowheads="1"/>
          </p:cNvSpPr>
          <p:nvPr>
            <p:ph type="body" idx="4294967295"/>
          </p:nvPr>
        </p:nvSpPr>
        <p:spPr/>
        <p:txBody>
          <a:bodyPr>
            <a:prstTxWarp prst="textNoShape">
              <a:avLst/>
            </a:prstTxWarp>
          </a:bodyPr>
          <a:lstStyle/>
          <a:p>
            <a:r>
              <a:rPr lang="zh-CN" altLang="en-US" dirty="0"/>
              <a:t>眼睛感觉到的明显的视觉运动，</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当你坐在火车上，然后往窗外看。你可以看到树、地面、建筑等等，他们都在往后退。这个运动就是光流。而且，我们都会发现，他们的运动速度居然不一样？这就给我们提供了一个挺有意思的信息：通过不同目标的运动速度判断它们与我们的距离。一些比较远的目标，例如云、山，它们移动很慢，感觉就像静止一样。但一些离得比较近的物体，例如建筑和树，就比较快的往后退，然后离我们的距离越近，它们往后退的速度越快。一些非常近的物体，例如路面的标记啊，草地啊等等，快到好像在我们耳旁发出嗖嗖的声音。</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光流除了提供远近外，还可以提供角度信息。与咱们的眼睛正对着的方向成</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90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度方向运动的物体速度要比其他角度的快，当小到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度的时候，也就是物体朝着我们的方向直接撞过来，我们就是感受不到它的运动（光流）了，看起来好像是静止的。当它离我们越近，就越来越大（当然了，我们平时看到感觉还是有速度的，因为物体较大，它的边缘还是和我们人眼具有大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的角度的）</a:t>
            </a:r>
          </a:p>
        </p:txBody>
      </p:sp>
      <p:sp>
        <p:nvSpPr>
          <p:cNvPr id="72707" name="灯片编号占位符 3">
            <a:extLst>
              <a:ext uri="{FF2B5EF4-FFF2-40B4-BE49-F238E27FC236}">
                <a16:creationId xmlns:a16="http://schemas.microsoft.com/office/drawing/2014/main" id="{6A97C581-C9BC-4F8D-ACB1-BBFF85D9436B}"/>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98FE8B51-88A1-42A2-A047-21FF2B663C7B}" type="slidenum">
              <a:rPr altLang="en-US" sz="1300" dirty="0" smtClean="0">
                <a:latin typeface="Times New Roman" panose="02020603050405020304" pitchFamily="18" charset="0"/>
                <a:ea typeface="宋体" panose="02010600030101010101" pitchFamily="2" charset="-122"/>
              </a:rPr>
              <a:pPr>
                <a:defRPr/>
              </a:pPr>
              <a:t>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467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DF8F4E59-ABEA-4709-8C0F-05F58CF954B0}"/>
              </a:ext>
            </a:extLst>
          </p:cNvPr>
          <p:cNvSpPr>
            <a:spLocks noGrp="1" noRot="1" noChangeAspect="1" noChangeArrowheads="1" noTextEdit="1"/>
          </p:cNvSpPr>
          <p:nvPr>
            <p:ph type="sldImg" idx="4294967295"/>
          </p:nvPr>
        </p:nvSpPr>
        <p:spPr/>
      </p:sp>
      <p:sp>
        <p:nvSpPr>
          <p:cNvPr id="39939" name="备注占位符 2">
            <a:extLst>
              <a:ext uri="{FF2B5EF4-FFF2-40B4-BE49-F238E27FC236}">
                <a16:creationId xmlns:a16="http://schemas.microsoft.com/office/drawing/2014/main" id="{0E4FDCEC-4001-42D4-9A96-C3867FC8D708}"/>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4755" name="灯片编号占位符 3">
            <a:extLst>
              <a:ext uri="{FF2B5EF4-FFF2-40B4-BE49-F238E27FC236}">
                <a16:creationId xmlns:a16="http://schemas.microsoft.com/office/drawing/2014/main" id="{3B4FF9BB-4EE1-46B4-9024-4B6ED098F98A}"/>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3EC813F9-AC67-4758-A3D9-D3C2538D5609}" type="slidenum">
              <a:rPr altLang="en-US" sz="1300" dirty="0" smtClean="0">
                <a:latin typeface="Times New Roman" panose="02020603050405020304" pitchFamily="18" charset="0"/>
                <a:ea typeface="宋体" panose="02010600030101010101" pitchFamily="2" charset="-122"/>
              </a:rPr>
              <a:pPr>
                <a:defRPr/>
              </a:pPr>
              <a:t>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98911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DF8F4E59-ABEA-4709-8C0F-05F58CF954B0}"/>
              </a:ext>
            </a:extLst>
          </p:cNvPr>
          <p:cNvSpPr>
            <a:spLocks noGrp="1" noRot="1" noChangeAspect="1" noChangeArrowheads="1" noTextEdit="1"/>
          </p:cNvSpPr>
          <p:nvPr>
            <p:ph type="sldImg" idx="4294967295"/>
          </p:nvPr>
        </p:nvSpPr>
        <p:spPr/>
      </p:sp>
      <p:sp>
        <p:nvSpPr>
          <p:cNvPr id="39939" name="备注占位符 2">
            <a:extLst>
              <a:ext uri="{FF2B5EF4-FFF2-40B4-BE49-F238E27FC236}">
                <a16:creationId xmlns:a16="http://schemas.microsoft.com/office/drawing/2014/main" id="{0E4FDCEC-4001-42D4-9A96-C3867FC8D708}"/>
              </a:ext>
            </a:extLst>
          </p:cNvPr>
          <p:cNvSpPr>
            <a:spLocks noGrp="1" noChangeArrowheads="1"/>
          </p:cNvSpPr>
          <p:nvPr>
            <p:ph type="body" idx="4294967295"/>
          </p:nvPr>
        </p:nvSpPr>
        <p:spPr/>
        <p:txBody>
          <a:bodyPr>
            <a:prstTxWarp prst="textNoShape">
              <a:avLst/>
            </a:prstTxWarp>
          </a:bodyPr>
          <a:lstStyle/>
          <a:p>
            <a:r>
              <a:rPr lang="zh-CN" altLang="en-US" sz="1200" dirty="0"/>
              <a:t>因为光流法基本方程约束只有一个，而要求</a:t>
            </a:r>
            <a:r>
              <a:rPr lang="en-US" altLang="zh-CN" sz="1200" dirty="0"/>
              <a:t>x</a:t>
            </a:r>
            <a:r>
              <a:rPr lang="zh-CN" altLang="en-US" sz="1200" dirty="0"/>
              <a:t>，</a:t>
            </a:r>
            <a:r>
              <a:rPr lang="en-US" altLang="zh-CN" sz="1200" dirty="0"/>
              <a:t>y</a:t>
            </a:r>
            <a:r>
              <a:rPr lang="zh-CN" altLang="en-US" sz="1200" dirty="0"/>
              <a:t>方向的速度，有两个未知变量。我们假定特征点邻域内做相似运动，就可以连立</a:t>
            </a:r>
            <a:r>
              <a:rPr lang="en-US" altLang="zh-CN" sz="1200" dirty="0"/>
              <a:t>n</a:t>
            </a:r>
            <a:r>
              <a:rPr lang="zh-CN" altLang="en-US" sz="1200" dirty="0"/>
              <a:t>多个方程求取</a:t>
            </a:r>
            <a:r>
              <a:rPr lang="en-US" altLang="zh-CN" sz="1200" dirty="0"/>
              <a:t>x</a:t>
            </a:r>
            <a:r>
              <a:rPr lang="zh-CN" altLang="en-US" sz="1200" dirty="0"/>
              <a:t>，</a:t>
            </a:r>
            <a:r>
              <a:rPr lang="en-US" altLang="zh-CN" sz="1200" dirty="0"/>
              <a:t>y</a:t>
            </a:r>
            <a:r>
              <a:rPr lang="zh-CN" altLang="en-US" sz="1200" dirty="0"/>
              <a:t>方向的速度（</a:t>
            </a:r>
            <a:r>
              <a:rPr lang="en-US" altLang="zh-CN" sz="1200" dirty="0"/>
              <a:t>n</a:t>
            </a:r>
            <a:r>
              <a:rPr lang="zh-CN" altLang="en-US" sz="1200" dirty="0"/>
              <a:t>为特征点邻域总点数，包括该特征点）。</a:t>
            </a:r>
            <a:endParaRPr lang="zh-CN" altLang="en-US" dirty="0"/>
          </a:p>
        </p:txBody>
      </p:sp>
      <p:sp>
        <p:nvSpPr>
          <p:cNvPr id="74755" name="灯片编号占位符 3">
            <a:extLst>
              <a:ext uri="{FF2B5EF4-FFF2-40B4-BE49-F238E27FC236}">
                <a16:creationId xmlns:a16="http://schemas.microsoft.com/office/drawing/2014/main" id="{3B4FF9BB-4EE1-46B4-9024-4B6ED098F98A}"/>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3EC813F9-AC67-4758-A3D9-D3C2538D5609}" type="slidenum">
              <a:rPr altLang="en-US" sz="1300" dirty="0" smtClean="0">
                <a:latin typeface="Times New Roman" panose="02020603050405020304" pitchFamily="18" charset="0"/>
                <a:ea typeface="宋体" panose="02010600030101010101" pitchFamily="2" charset="-122"/>
              </a:rPr>
              <a:pPr>
                <a:defRPr/>
              </a:pPr>
              <a:t>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4937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这里用到范数的概念，见板书补充</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18</a:t>
            </a:fld>
            <a:endParaRPr lang="zh-CN" altLang="en-US">
              <a:cs typeface="+mn-cs"/>
            </a:endParaRPr>
          </a:p>
        </p:txBody>
      </p:sp>
    </p:spTree>
    <p:extLst>
      <p:ext uri="{BB962C8B-B14F-4D97-AF65-F5344CB8AC3E}">
        <p14:creationId xmlns:p14="http://schemas.microsoft.com/office/powerpoint/2010/main" val="1346277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4975C3B0-6C06-449C-A759-59F1611F19A7}"/>
              </a:ext>
            </a:extLst>
          </p:cNvPr>
          <p:cNvSpPr>
            <a:spLocks noGrp="1" noChangeArrowheads="1"/>
          </p:cNvSpPr>
          <p:nvPr>
            <p:ph type="dt" sz="half" idx="10"/>
          </p:nvPr>
        </p:nvSpPr>
        <p:spPr/>
        <p:txBody>
          <a:bodyPr/>
          <a:lstStyle>
            <a:lvl1pPr>
              <a:defRPr/>
            </a:lvl1pPr>
          </a:lstStyle>
          <a:p>
            <a:pPr>
              <a:defRPr/>
            </a:pPr>
            <a:fld id="{CD543425-EC05-4DD3-8B67-966A34C5DD5F}" type="datetime1">
              <a:rPr lang="zh-CN" altLang="en-US"/>
              <a:pPr>
                <a:defRPr/>
              </a:pPr>
              <a:t>2019-12-04</a:t>
            </a:fld>
            <a:endParaRPr lang="zh-CN" altLang="en-US"/>
          </a:p>
        </p:txBody>
      </p:sp>
      <p:sp>
        <p:nvSpPr>
          <p:cNvPr id="5" name="Rectangle 5">
            <a:extLst>
              <a:ext uri="{FF2B5EF4-FFF2-40B4-BE49-F238E27FC236}">
                <a16:creationId xmlns:a16="http://schemas.microsoft.com/office/drawing/2014/main" id="{75B21894-1698-44A7-9BC4-EFAF3BE432D4}"/>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9EFE5EC9-1CD2-4DD7-9E95-0D6C5B4195B0}"/>
              </a:ext>
            </a:extLst>
          </p:cNvPr>
          <p:cNvSpPr>
            <a:spLocks noGrp="1" noChangeArrowheads="1"/>
          </p:cNvSpPr>
          <p:nvPr>
            <p:ph type="sldNum" sz="quarter" idx="12"/>
          </p:nvPr>
        </p:nvSpPr>
        <p:spPr/>
        <p:txBody>
          <a:bodyPr/>
          <a:lstStyle>
            <a:lvl1pPr>
              <a:defRPr/>
            </a:lvl1pPr>
          </a:lstStyle>
          <a:p>
            <a:pPr>
              <a:defRPr/>
            </a:pPr>
            <a:r>
              <a:rPr lang="en-US" altLang="zh-CN"/>
              <a:t>2-</a:t>
            </a:r>
            <a:fld id="{0895C33D-20D0-4A68-A71D-82221CB1428E}" type="slidenum">
              <a:rPr lang="en-US" altLang="zh-CN" dirty="0"/>
              <a:pPr>
                <a:defRPr/>
              </a:pPr>
              <a:t>‹#›</a:t>
            </a:fld>
            <a:endParaRPr lang="en-US" altLang="zh-CN"/>
          </a:p>
        </p:txBody>
      </p:sp>
    </p:spTree>
    <p:extLst>
      <p:ext uri="{BB962C8B-B14F-4D97-AF65-F5344CB8AC3E}">
        <p14:creationId xmlns:p14="http://schemas.microsoft.com/office/powerpoint/2010/main" val="1262387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1A45B38E-9841-4FEB-9B59-57D920563124}"/>
              </a:ext>
            </a:extLst>
          </p:cNvPr>
          <p:cNvSpPr>
            <a:spLocks noGrp="1" noChangeArrowheads="1"/>
          </p:cNvSpPr>
          <p:nvPr>
            <p:ph type="dt" sz="half" idx="10"/>
          </p:nvPr>
        </p:nvSpPr>
        <p:spPr/>
        <p:txBody>
          <a:bodyPr/>
          <a:lstStyle>
            <a:lvl1pPr>
              <a:defRPr/>
            </a:lvl1pPr>
          </a:lstStyle>
          <a:p>
            <a:pPr>
              <a:defRPr/>
            </a:pPr>
            <a:fld id="{A74C2408-E018-435A-A121-0992BDF5BA0D}" type="datetime1">
              <a:rPr lang="zh-CN" altLang="en-US"/>
              <a:pPr>
                <a:defRPr/>
              </a:pPr>
              <a:t>2019-12-04</a:t>
            </a:fld>
            <a:endParaRPr lang="zh-CN" altLang="en-US"/>
          </a:p>
        </p:txBody>
      </p:sp>
      <p:sp>
        <p:nvSpPr>
          <p:cNvPr id="5" name="Rectangle 5">
            <a:extLst>
              <a:ext uri="{FF2B5EF4-FFF2-40B4-BE49-F238E27FC236}">
                <a16:creationId xmlns:a16="http://schemas.microsoft.com/office/drawing/2014/main" id="{1E247803-C617-4902-BB43-E4D349C190E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37840A4B-E4BC-430A-A273-EC22BE96243D}"/>
              </a:ext>
            </a:extLst>
          </p:cNvPr>
          <p:cNvSpPr>
            <a:spLocks noGrp="1" noChangeArrowheads="1"/>
          </p:cNvSpPr>
          <p:nvPr>
            <p:ph type="sldNum" sz="quarter" idx="12"/>
          </p:nvPr>
        </p:nvSpPr>
        <p:spPr/>
        <p:txBody>
          <a:bodyPr/>
          <a:lstStyle>
            <a:lvl1pPr>
              <a:defRPr/>
            </a:lvl1pPr>
          </a:lstStyle>
          <a:p>
            <a:pPr>
              <a:defRPr/>
            </a:pPr>
            <a:r>
              <a:rPr lang="en-US" altLang="zh-CN"/>
              <a:t>2-</a:t>
            </a:r>
            <a:fld id="{32AEDC73-6F68-4FE2-9D2C-66C0E8A2B49F}" type="slidenum">
              <a:rPr lang="en-US" altLang="zh-CN" dirty="0"/>
              <a:pPr>
                <a:defRPr/>
              </a:pPr>
              <a:t>‹#›</a:t>
            </a:fld>
            <a:endParaRPr lang="en-US" altLang="zh-CN"/>
          </a:p>
        </p:txBody>
      </p:sp>
    </p:spTree>
    <p:extLst>
      <p:ext uri="{BB962C8B-B14F-4D97-AF65-F5344CB8AC3E}">
        <p14:creationId xmlns:p14="http://schemas.microsoft.com/office/powerpoint/2010/main" val="381508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44485D6-7386-4722-82BA-666EF5200BA6}"/>
              </a:ext>
            </a:extLst>
          </p:cNvPr>
          <p:cNvSpPr>
            <a:spLocks noGrp="1" noChangeArrowheads="1"/>
          </p:cNvSpPr>
          <p:nvPr>
            <p:ph type="dt" sz="half" idx="10"/>
          </p:nvPr>
        </p:nvSpPr>
        <p:spPr/>
        <p:txBody>
          <a:bodyPr/>
          <a:lstStyle>
            <a:lvl1pPr>
              <a:defRPr/>
            </a:lvl1pPr>
          </a:lstStyle>
          <a:p>
            <a:pPr>
              <a:defRPr/>
            </a:pPr>
            <a:fld id="{B6C09565-2ACC-478D-98FA-AAE10F5382FA}" type="datetime1">
              <a:rPr lang="zh-CN" altLang="en-US"/>
              <a:pPr>
                <a:defRPr/>
              </a:pPr>
              <a:t>2019-12-04</a:t>
            </a:fld>
            <a:endParaRPr lang="zh-CN" altLang="en-US"/>
          </a:p>
        </p:txBody>
      </p:sp>
      <p:sp>
        <p:nvSpPr>
          <p:cNvPr id="5" name="Rectangle 5">
            <a:extLst>
              <a:ext uri="{FF2B5EF4-FFF2-40B4-BE49-F238E27FC236}">
                <a16:creationId xmlns:a16="http://schemas.microsoft.com/office/drawing/2014/main" id="{F276E24A-6F77-4CC0-90D9-27A1B7423E64}"/>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C8C0CB31-061E-4503-A7EC-EC58B56794C9}"/>
              </a:ext>
            </a:extLst>
          </p:cNvPr>
          <p:cNvSpPr>
            <a:spLocks noGrp="1" noChangeArrowheads="1"/>
          </p:cNvSpPr>
          <p:nvPr>
            <p:ph type="sldNum" sz="quarter" idx="12"/>
          </p:nvPr>
        </p:nvSpPr>
        <p:spPr/>
        <p:txBody>
          <a:bodyPr/>
          <a:lstStyle>
            <a:lvl1pPr>
              <a:defRPr/>
            </a:lvl1pPr>
          </a:lstStyle>
          <a:p>
            <a:pPr>
              <a:defRPr/>
            </a:pPr>
            <a:r>
              <a:rPr lang="en-US" altLang="zh-CN"/>
              <a:t>2-</a:t>
            </a:r>
            <a:fld id="{625B726A-0C9C-498F-AFF3-50C7DD1B8C75}" type="slidenum">
              <a:rPr lang="en-US" altLang="zh-CN" dirty="0"/>
              <a:pPr>
                <a:defRPr/>
              </a:pPr>
              <a:t>‹#›</a:t>
            </a:fld>
            <a:endParaRPr lang="en-US" altLang="zh-CN"/>
          </a:p>
        </p:txBody>
      </p:sp>
    </p:spTree>
    <p:extLst>
      <p:ext uri="{BB962C8B-B14F-4D97-AF65-F5344CB8AC3E}">
        <p14:creationId xmlns:p14="http://schemas.microsoft.com/office/powerpoint/2010/main" val="1304884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1">
            <a:extLst>
              <a:ext uri="{FF2B5EF4-FFF2-40B4-BE49-F238E27FC236}">
                <a16:creationId xmlns:a16="http://schemas.microsoft.com/office/drawing/2014/main" id="{3C4C2C63-CBF6-413A-8576-019BD252855E}"/>
              </a:ext>
            </a:extLst>
          </p:cNvPr>
          <p:cNvSpPr>
            <a:spLocks noGrp="1" noChangeArrowheads="1"/>
          </p:cNvSpPr>
          <p:nvPr>
            <p:ph type="dt" sz="half" idx="10"/>
          </p:nvPr>
        </p:nvSpPr>
        <p:spPr/>
        <p:txBody>
          <a:bodyPr/>
          <a:lstStyle>
            <a:lvl1pPr>
              <a:defRPr/>
            </a:lvl1pPr>
          </a:lstStyle>
          <a:p>
            <a:pPr>
              <a:defRPr/>
            </a:pPr>
            <a:fld id="{818AF563-BF0B-41DB-B31A-6BA9346B3FD1}" type="datetime1">
              <a:rPr lang="zh-CN" altLang="en-US"/>
              <a:pPr>
                <a:defRPr/>
              </a:pPr>
              <a:t>2019-12-04</a:t>
            </a:fld>
            <a:endParaRPr lang="zh-CN" altLang="en-US"/>
          </a:p>
        </p:txBody>
      </p:sp>
      <p:sp>
        <p:nvSpPr>
          <p:cNvPr id="5" name="Footer Placeholder 2">
            <a:extLst>
              <a:ext uri="{FF2B5EF4-FFF2-40B4-BE49-F238E27FC236}">
                <a16:creationId xmlns:a16="http://schemas.microsoft.com/office/drawing/2014/main" id="{1A85BDF9-3D7D-4810-AE0F-70EA921BB17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422D3CC4-841C-4701-B4FE-0BCC10ACC782}"/>
              </a:ext>
            </a:extLst>
          </p:cNvPr>
          <p:cNvSpPr>
            <a:spLocks noGrp="1" noChangeArrowheads="1"/>
          </p:cNvSpPr>
          <p:nvPr>
            <p:ph type="sldNum" sz="quarter" idx="12"/>
          </p:nvPr>
        </p:nvSpPr>
        <p:spPr/>
        <p:txBody>
          <a:bodyPr/>
          <a:lstStyle>
            <a:lvl1pPr>
              <a:defRPr/>
            </a:lvl1pPr>
          </a:lstStyle>
          <a:p>
            <a:pPr>
              <a:defRPr/>
            </a:pPr>
            <a:r>
              <a:rPr lang="en-US" altLang="zh-CN"/>
              <a:t>1-</a:t>
            </a:r>
            <a:fld id="{5FAC88D2-CD92-4EC7-A15F-DA5AF4B9CDC9}" type="slidenum">
              <a:rPr lang="en-US" altLang="zh-CN" dirty="0"/>
              <a:pPr>
                <a:defRPr/>
              </a:pPr>
              <a:t>‹#›</a:t>
            </a:fld>
            <a:endParaRPr lang="en-US" altLang="zh-CN"/>
          </a:p>
        </p:txBody>
      </p:sp>
    </p:spTree>
    <p:extLst>
      <p:ext uri="{BB962C8B-B14F-4D97-AF65-F5344CB8AC3E}">
        <p14:creationId xmlns:p14="http://schemas.microsoft.com/office/powerpoint/2010/main" val="1781504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1DF01260-7BEC-48C6-AED8-BEE04F3763A8}"/>
              </a:ext>
            </a:extLst>
          </p:cNvPr>
          <p:cNvSpPr>
            <a:spLocks noGrp="1" noChangeArrowheads="1"/>
          </p:cNvSpPr>
          <p:nvPr>
            <p:ph type="dt" sz="half" idx="10"/>
          </p:nvPr>
        </p:nvSpPr>
        <p:spPr/>
        <p:txBody>
          <a:bodyPr/>
          <a:lstStyle>
            <a:lvl1pPr>
              <a:defRPr/>
            </a:lvl1pPr>
          </a:lstStyle>
          <a:p>
            <a:pPr>
              <a:defRPr/>
            </a:pPr>
            <a:fld id="{2FF7378E-7C00-4E9A-9526-513AB44C74D2}" type="datetime1">
              <a:rPr lang="zh-CN" altLang="en-US"/>
              <a:pPr>
                <a:defRPr/>
              </a:pPr>
              <a:t>2019-12-04</a:t>
            </a:fld>
            <a:endParaRPr lang="zh-CN" altLang="en-US"/>
          </a:p>
        </p:txBody>
      </p:sp>
      <p:sp>
        <p:nvSpPr>
          <p:cNvPr id="5" name="Footer Placeholder 2">
            <a:extLst>
              <a:ext uri="{FF2B5EF4-FFF2-40B4-BE49-F238E27FC236}">
                <a16:creationId xmlns:a16="http://schemas.microsoft.com/office/drawing/2014/main" id="{894A57DC-C24C-4F38-A2EB-D06965654568}"/>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95710500-3D85-4A25-B9BC-B721CA4265DA}"/>
              </a:ext>
            </a:extLst>
          </p:cNvPr>
          <p:cNvSpPr>
            <a:spLocks noGrp="1" noChangeArrowheads="1"/>
          </p:cNvSpPr>
          <p:nvPr>
            <p:ph type="sldNum" sz="quarter" idx="12"/>
          </p:nvPr>
        </p:nvSpPr>
        <p:spPr/>
        <p:txBody>
          <a:bodyPr/>
          <a:lstStyle>
            <a:lvl1pPr>
              <a:defRPr/>
            </a:lvl1pPr>
          </a:lstStyle>
          <a:p>
            <a:pPr>
              <a:defRPr/>
            </a:pPr>
            <a:r>
              <a:rPr lang="en-US" altLang="zh-CN"/>
              <a:t>1-</a:t>
            </a:r>
            <a:fld id="{D096B9D3-289D-4DAF-B109-0B584A8EC96E}" type="slidenum">
              <a:rPr lang="en-US" altLang="zh-CN" dirty="0"/>
              <a:pPr>
                <a:defRPr/>
              </a:pPr>
              <a:t>‹#›</a:t>
            </a:fld>
            <a:endParaRPr lang="en-US" altLang="zh-CN"/>
          </a:p>
        </p:txBody>
      </p:sp>
    </p:spTree>
    <p:extLst>
      <p:ext uri="{BB962C8B-B14F-4D97-AF65-F5344CB8AC3E}">
        <p14:creationId xmlns:p14="http://schemas.microsoft.com/office/powerpoint/2010/main" val="3143848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1">
            <a:extLst>
              <a:ext uri="{FF2B5EF4-FFF2-40B4-BE49-F238E27FC236}">
                <a16:creationId xmlns:a16="http://schemas.microsoft.com/office/drawing/2014/main" id="{15B6AB4A-350B-4111-AF60-CED82E1F77FB}"/>
              </a:ext>
            </a:extLst>
          </p:cNvPr>
          <p:cNvSpPr>
            <a:spLocks noGrp="1" noChangeArrowheads="1"/>
          </p:cNvSpPr>
          <p:nvPr>
            <p:ph type="dt" sz="half" idx="10"/>
          </p:nvPr>
        </p:nvSpPr>
        <p:spPr/>
        <p:txBody>
          <a:bodyPr/>
          <a:lstStyle>
            <a:lvl1pPr>
              <a:defRPr/>
            </a:lvl1pPr>
          </a:lstStyle>
          <a:p>
            <a:pPr>
              <a:defRPr/>
            </a:pPr>
            <a:fld id="{B7028FB9-D32C-4D2B-B036-80123DF13FBF}" type="datetime1">
              <a:rPr lang="zh-CN" altLang="en-US"/>
              <a:pPr>
                <a:defRPr/>
              </a:pPr>
              <a:t>2019-12-04</a:t>
            </a:fld>
            <a:endParaRPr lang="zh-CN" altLang="en-US"/>
          </a:p>
        </p:txBody>
      </p:sp>
      <p:sp>
        <p:nvSpPr>
          <p:cNvPr id="5" name="Footer Placeholder 2">
            <a:extLst>
              <a:ext uri="{FF2B5EF4-FFF2-40B4-BE49-F238E27FC236}">
                <a16:creationId xmlns:a16="http://schemas.microsoft.com/office/drawing/2014/main" id="{1753F24A-1194-498D-8613-6C082178F22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25067BF1-7585-47BE-93C4-0760F3AD4961}"/>
              </a:ext>
            </a:extLst>
          </p:cNvPr>
          <p:cNvSpPr>
            <a:spLocks noGrp="1" noChangeArrowheads="1"/>
          </p:cNvSpPr>
          <p:nvPr>
            <p:ph type="sldNum" sz="quarter" idx="12"/>
          </p:nvPr>
        </p:nvSpPr>
        <p:spPr/>
        <p:txBody>
          <a:bodyPr/>
          <a:lstStyle>
            <a:lvl1pPr>
              <a:defRPr/>
            </a:lvl1pPr>
          </a:lstStyle>
          <a:p>
            <a:pPr>
              <a:defRPr/>
            </a:pPr>
            <a:r>
              <a:rPr lang="en-US" altLang="zh-CN"/>
              <a:t>1-</a:t>
            </a:r>
            <a:fld id="{CFF91790-52A7-42BA-9B91-E904C149D9A9}" type="slidenum">
              <a:rPr lang="en-US" altLang="zh-CN" dirty="0"/>
              <a:pPr>
                <a:defRPr/>
              </a:pPr>
              <a:t>‹#›</a:t>
            </a:fld>
            <a:endParaRPr lang="en-US" altLang="zh-CN"/>
          </a:p>
        </p:txBody>
      </p:sp>
    </p:spTree>
    <p:extLst>
      <p:ext uri="{BB962C8B-B14F-4D97-AF65-F5344CB8AC3E}">
        <p14:creationId xmlns:p14="http://schemas.microsoft.com/office/powerpoint/2010/main" val="2460917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1">
            <a:extLst>
              <a:ext uri="{FF2B5EF4-FFF2-40B4-BE49-F238E27FC236}">
                <a16:creationId xmlns:a16="http://schemas.microsoft.com/office/drawing/2014/main" id="{19070855-2AF9-4D22-91DA-302BAF8391D8}"/>
              </a:ext>
            </a:extLst>
          </p:cNvPr>
          <p:cNvSpPr>
            <a:spLocks noGrp="1" noChangeArrowheads="1"/>
          </p:cNvSpPr>
          <p:nvPr>
            <p:ph type="dt" sz="half" idx="10"/>
          </p:nvPr>
        </p:nvSpPr>
        <p:spPr/>
        <p:txBody>
          <a:bodyPr/>
          <a:lstStyle>
            <a:lvl1pPr>
              <a:defRPr/>
            </a:lvl1pPr>
          </a:lstStyle>
          <a:p>
            <a:pPr>
              <a:defRPr/>
            </a:pPr>
            <a:fld id="{A31CC4B6-EC69-4947-B3E4-CD02C167F34D}" type="datetime1">
              <a:rPr lang="zh-CN" altLang="en-US"/>
              <a:pPr>
                <a:defRPr/>
              </a:pPr>
              <a:t>2019-12-04</a:t>
            </a:fld>
            <a:endParaRPr lang="zh-CN" altLang="en-US"/>
          </a:p>
        </p:txBody>
      </p:sp>
      <p:sp>
        <p:nvSpPr>
          <p:cNvPr id="6" name="Footer Placeholder 2">
            <a:extLst>
              <a:ext uri="{FF2B5EF4-FFF2-40B4-BE49-F238E27FC236}">
                <a16:creationId xmlns:a16="http://schemas.microsoft.com/office/drawing/2014/main" id="{A95040E9-BDB6-48B9-A4CF-17648E29724B}"/>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Slide Number Placeholder 3">
            <a:extLst>
              <a:ext uri="{FF2B5EF4-FFF2-40B4-BE49-F238E27FC236}">
                <a16:creationId xmlns:a16="http://schemas.microsoft.com/office/drawing/2014/main" id="{7C0FCAAB-0CE0-4976-B0F2-DFD7C5DF1CF7}"/>
              </a:ext>
            </a:extLst>
          </p:cNvPr>
          <p:cNvSpPr>
            <a:spLocks noGrp="1" noChangeArrowheads="1"/>
          </p:cNvSpPr>
          <p:nvPr>
            <p:ph type="sldNum" sz="quarter" idx="12"/>
          </p:nvPr>
        </p:nvSpPr>
        <p:spPr/>
        <p:txBody>
          <a:bodyPr/>
          <a:lstStyle>
            <a:lvl1pPr>
              <a:defRPr/>
            </a:lvl1pPr>
          </a:lstStyle>
          <a:p>
            <a:pPr>
              <a:defRPr/>
            </a:pPr>
            <a:r>
              <a:rPr lang="en-US" altLang="zh-CN"/>
              <a:t>1-</a:t>
            </a:r>
            <a:fld id="{9C55DC2A-2B08-4DE8-AA4A-84092EA2AF77}" type="slidenum">
              <a:rPr lang="en-US" altLang="zh-CN" dirty="0"/>
              <a:pPr>
                <a:defRPr/>
              </a:pPr>
              <a:t>‹#›</a:t>
            </a:fld>
            <a:endParaRPr lang="en-US" altLang="zh-CN"/>
          </a:p>
        </p:txBody>
      </p:sp>
    </p:spTree>
    <p:extLst>
      <p:ext uri="{BB962C8B-B14F-4D97-AF65-F5344CB8AC3E}">
        <p14:creationId xmlns:p14="http://schemas.microsoft.com/office/powerpoint/2010/main" val="346950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1">
            <a:extLst>
              <a:ext uri="{FF2B5EF4-FFF2-40B4-BE49-F238E27FC236}">
                <a16:creationId xmlns:a16="http://schemas.microsoft.com/office/drawing/2014/main" id="{2376E507-BA35-44E2-812D-FB4DB17217A6}"/>
              </a:ext>
            </a:extLst>
          </p:cNvPr>
          <p:cNvSpPr>
            <a:spLocks noGrp="1" noChangeArrowheads="1"/>
          </p:cNvSpPr>
          <p:nvPr>
            <p:ph type="dt" sz="half" idx="10"/>
          </p:nvPr>
        </p:nvSpPr>
        <p:spPr/>
        <p:txBody>
          <a:bodyPr/>
          <a:lstStyle>
            <a:lvl1pPr>
              <a:defRPr/>
            </a:lvl1pPr>
          </a:lstStyle>
          <a:p>
            <a:pPr>
              <a:defRPr/>
            </a:pPr>
            <a:fld id="{0B16CCBC-A0A9-4491-92DF-437893D1F653}" type="datetime1">
              <a:rPr lang="zh-CN" altLang="en-US"/>
              <a:pPr>
                <a:defRPr/>
              </a:pPr>
              <a:t>2019-12-04</a:t>
            </a:fld>
            <a:endParaRPr lang="zh-CN" altLang="en-US"/>
          </a:p>
        </p:txBody>
      </p:sp>
      <p:sp>
        <p:nvSpPr>
          <p:cNvPr id="8" name="Footer Placeholder 2">
            <a:extLst>
              <a:ext uri="{FF2B5EF4-FFF2-40B4-BE49-F238E27FC236}">
                <a16:creationId xmlns:a16="http://schemas.microsoft.com/office/drawing/2014/main" id="{8C87A323-B781-43CB-BCE2-24DC94E96F4D}"/>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Slide Number Placeholder 3">
            <a:extLst>
              <a:ext uri="{FF2B5EF4-FFF2-40B4-BE49-F238E27FC236}">
                <a16:creationId xmlns:a16="http://schemas.microsoft.com/office/drawing/2014/main" id="{AAD86330-7FB4-4BE7-8F67-3D060F7F4420}"/>
              </a:ext>
            </a:extLst>
          </p:cNvPr>
          <p:cNvSpPr>
            <a:spLocks noGrp="1" noChangeArrowheads="1"/>
          </p:cNvSpPr>
          <p:nvPr>
            <p:ph type="sldNum" sz="quarter" idx="12"/>
          </p:nvPr>
        </p:nvSpPr>
        <p:spPr/>
        <p:txBody>
          <a:bodyPr/>
          <a:lstStyle>
            <a:lvl1pPr>
              <a:defRPr/>
            </a:lvl1pPr>
          </a:lstStyle>
          <a:p>
            <a:pPr>
              <a:defRPr/>
            </a:pPr>
            <a:r>
              <a:rPr lang="en-US" altLang="zh-CN"/>
              <a:t>1-</a:t>
            </a:r>
            <a:fld id="{715E8D8D-EB1C-40A4-BC79-007F285CB9FD}" type="slidenum">
              <a:rPr lang="en-US" altLang="zh-CN" dirty="0"/>
              <a:pPr>
                <a:defRPr/>
              </a:pPr>
              <a:t>‹#›</a:t>
            </a:fld>
            <a:endParaRPr lang="en-US" altLang="zh-CN"/>
          </a:p>
        </p:txBody>
      </p:sp>
    </p:spTree>
    <p:extLst>
      <p:ext uri="{BB962C8B-B14F-4D97-AF65-F5344CB8AC3E}">
        <p14:creationId xmlns:p14="http://schemas.microsoft.com/office/powerpoint/2010/main" val="29691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1">
            <a:extLst>
              <a:ext uri="{FF2B5EF4-FFF2-40B4-BE49-F238E27FC236}">
                <a16:creationId xmlns:a16="http://schemas.microsoft.com/office/drawing/2014/main" id="{155D1CF4-25DB-4884-8276-E497A499B008}"/>
              </a:ext>
            </a:extLst>
          </p:cNvPr>
          <p:cNvSpPr>
            <a:spLocks noGrp="1" noChangeArrowheads="1"/>
          </p:cNvSpPr>
          <p:nvPr>
            <p:ph type="dt" sz="half" idx="10"/>
          </p:nvPr>
        </p:nvSpPr>
        <p:spPr/>
        <p:txBody>
          <a:bodyPr/>
          <a:lstStyle>
            <a:lvl1pPr>
              <a:defRPr/>
            </a:lvl1pPr>
          </a:lstStyle>
          <a:p>
            <a:pPr>
              <a:defRPr/>
            </a:pPr>
            <a:fld id="{1D449F12-2FCB-4348-B2D7-DD9E46EA895A}" type="datetime1">
              <a:rPr lang="zh-CN" altLang="en-US"/>
              <a:pPr>
                <a:defRPr/>
              </a:pPr>
              <a:t>2019-12-04</a:t>
            </a:fld>
            <a:endParaRPr lang="zh-CN" altLang="en-US"/>
          </a:p>
        </p:txBody>
      </p:sp>
      <p:sp>
        <p:nvSpPr>
          <p:cNvPr id="4" name="Footer Placeholder 2">
            <a:extLst>
              <a:ext uri="{FF2B5EF4-FFF2-40B4-BE49-F238E27FC236}">
                <a16:creationId xmlns:a16="http://schemas.microsoft.com/office/drawing/2014/main" id="{AA0F5D3D-29CC-4661-8F33-35909BD59D9E}"/>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Slide Number Placeholder 3">
            <a:extLst>
              <a:ext uri="{FF2B5EF4-FFF2-40B4-BE49-F238E27FC236}">
                <a16:creationId xmlns:a16="http://schemas.microsoft.com/office/drawing/2014/main" id="{16B91C53-90AC-48AA-BF5E-4451FC498DD2}"/>
              </a:ext>
            </a:extLst>
          </p:cNvPr>
          <p:cNvSpPr>
            <a:spLocks noGrp="1" noChangeArrowheads="1"/>
          </p:cNvSpPr>
          <p:nvPr>
            <p:ph type="sldNum" sz="quarter" idx="12"/>
          </p:nvPr>
        </p:nvSpPr>
        <p:spPr/>
        <p:txBody>
          <a:bodyPr/>
          <a:lstStyle>
            <a:lvl1pPr>
              <a:defRPr/>
            </a:lvl1pPr>
          </a:lstStyle>
          <a:p>
            <a:pPr>
              <a:defRPr/>
            </a:pPr>
            <a:r>
              <a:rPr lang="en-US" altLang="zh-CN"/>
              <a:t>1-</a:t>
            </a:r>
            <a:fld id="{C946CD20-A2F0-4F81-B821-CF4C8B5DB524}" type="slidenum">
              <a:rPr lang="en-US" altLang="zh-CN" dirty="0"/>
              <a:pPr>
                <a:defRPr/>
              </a:pPr>
              <a:t>‹#›</a:t>
            </a:fld>
            <a:endParaRPr lang="en-US" altLang="zh-CN"/>
          </a:p>
        </p:txBody>
      </p:sp>
    </p:spTree>
    <p:extLst>
      <p:ext uri="{BB962C8B-B14F-4D97-AF65-F5344CB8AC3E}">
        <p14:creationId xmlns:p14="http://schemas.microsoft.com/office/powerpoint/2010/main" val="1398920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87831-876E-4826-9BA0-400E55F1FC0E}"/>
              </a:ext>
            </a:extLst>
          </p:cNvPr>
          <p:cNvSpPr>
            <a:spLocks noGrp="1" noChangeArrowheads="1"/>
          </p:cNvSpPr>
          <p:nvPr>
            <p:ph type="dt" sz="half" idx="10"/>
          </p:nvPr>
        </p:nvSpPr>
        <p:spPr/>
        <p:txBody>
          <a:bodyPr/>
          <a:lstStyle>
            <a:lvl1pPr>
              <a:defRPr/>
            </a:lvl1pPr>
          </a:lstStyle>
          <a:p>
            <a:pPr>
              <a:defRPr/>
            </a:pPr>
            <a:fld id="{6A1F09AB-C86E-4775-8088-76BB7D97C03B}" type="datetime1">
              <a:rPr lang="zh-CN" altLang="en-US"/>
              <a:pPr>
                <a:defRPr/>
              </a:pPr>
              <a:t>2019-12-04</a:t>
            </a:fld>
            <a:endParaRPr lang="zh-CN" altLang="en-US"/>
          </a:p>
        </p:txBody>
      </p:sp>
      <p:sp>
        <p:nvSpPr>
          <p:cNvPr id="3" name="页脚占位符 1">
            <a:extLst>
              <a:ext uri="{FF2B5EF4-FFF2-40B4-BE49-F238E27FC236}">
                <a16:creationId xmlns:a16="http://schemas.microsoft.com/office/drawing/2014/main" id="{8F21C6B3-7763-41FE-A0FC-66A33653E34E}"/>
              </a:ext>
            </a:extLst>
          </p:cNvPr>
          <p:cNvSpPr>
            <a:spLocks noGrp="1"/>
          </p:cNvSpPr>
          <p:nvPr>
            <p:ph type="ftr" sz="quarter" idx="11"/>
          </p:nvPr>
        </p:nvSpPr>
        <p:spPr/>
        <p:txBody>
          <a:bodyPr/>
          <a:lstStyle>
            <a:lvl1pPr>
              <a:defRPr/>
            </a:lvl1pPr>
          </a:lstStyle>
          <a:p>
            <a:pPr>
              <a:defRPr/>
            </a:pPr>
            <a:r>
              <a:rPr lang="en-US"/>
              <a:t>Introduction</a:t>
            </a:r>
          </a:p>
        </p:txBody>
      </p:sp>
      <p:sp>
        <p:nvSpPr>
          <p:cNvPr id="4" name="灯片编号占位符 2">
            <a:extLst>
              <a:ext uri="{FF2B5EF4-FFF2-40B4-BE49-F238E27FC236}">
                <a16:creationId xmlns:a16="http://schemas.microsoft.com/office/drawing/2014/main" id="{912CD7F1-5EDE-4741-9E1B-24D39C08697B}"/>
              </a:ext>
            </a:extLst>
          </p:cNvPr>
          <p:cNvSpPr>
            <a:spLocks noGrp="1"/>
          </p:cNvSpPr>
          <p:nvPr>
            <p:ph type="sldNum" sz="quarter" idx="12"/>
          </p:nvPr>
        </p:nvSpPr>
        <p:spPr/>
        <p:txBody>
          <a:bodyPr/>
          <a:lstStyle>
            <a:lvl1pPr>
              <a:defRPr/>
            </a:lvl1pPr>
          </a:lstStyle>
          <a:p>
            <a:pPr>
              <a:defRPr/>
            </a:pPr>
            <a:r>
              <a:rPr lang="en-US" altLang="zh-CN"/>
              <a:t>1-</a:t>
            </a:r>
            <a:fld id="{33AFD09B-F821-4D5F-AF44-FCE8C592B068}" type="slidenum">
              <a:rPr lang="en-US" altLang="zh-CN" dirty="0"/>
              <a:pPr>
                <a:defRPr/>
              </a:pPr>
              <a:t>‹#›</a:t>
            </a:fld>
            <a:endParaRPr lang="en-US" altLang="zh-CN"/>
          </a:p>
        </p:txBody>
      </p:sp>
    </p:spTree>
    <p:extLst>
      <p:ext uri="{BB962C8B-B14F-4D97-AF65-F5344CB8AC3E}">
        <p14:creationId xmlns:p14="http://schemas.microsoft.com/office/powerpoint/2010/main" val="1549313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6C909E14-44CC-43A5-83A3-AB01C9258E20}"/>
              </a:ext>
            </a:extLst>
          </p:cNvPr>
          <p:cNvSpPr>
            <a:spLocks noGrp="1" noChangeArrowheads="1"/>
          </p:cNvSpPr>
          <p:nvPr>
            <p:ph type="dt" sz="half" idx="10"/>
          </p:nvPr>
        </p:nvSpPr>
        <p:spPr/>
        <p:txBody>
          <a:bodyPr/>
          <a:lstStyle>
            <a:lvl1pPr>
              <a:defRPr/>
            </a:lvl1pPr>
          </a:lstStyle>
          <a:p>
            <a:pPr>
              <a:defRPr/>
            </a:pPr>
            <a:fld id="{98C1C8F1-968F-4BB1-8A7C-B70E5D8D93AE}" type="datetime1">
              <a:rPr lang="zh-CN" altLang="en-US"/>
              <a:pPr>
                <a:defRPr/>
              </a:pPr>
              <a:t>2019-12-04</a:t>
            </a:fld>
            <a:endParaRPr lang="zh-CN" altLang="en-US"/>
          </a:p>
        </p:txBody>
      </p:sp>
      <p:sp>
        <p:nvSpPr>
          <p:cNvPr id="6" name="页脚占位符 4">
            <a:extLst>
              <a:ext uri="{FF2B5EF4-FFF2-40B4-BE49-F238E27FC236}">
                <a16:creationId xmlns:a16="http://schemas.microsoft.com/office/drawing/2014/main" id="{A49D856A-429D-4785-961A-BB16B9AF04F1}"/>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328FF2FE-4F79-4A01-B0F0-D9F7A9FF67F8}"/>
              </a:ext>
            </a:extLst>
          </p:cNvPr>
          <p:cNvSpPr>
            <a:spLocks noGrp="1"/>
          </p:cNvSpPr>
          <p:nvPr>
            <p:ph type="sldNum" sz="quarter" idx="12"/>
          </p:nvPr>
        </p:nvSpPr>
        <p:spPr/>
        <p:txBody>
          <a:bodyPr/>
          <a:lstStyle>
            <a:lvl1pPr>
              <a:defRPr/>
            </a:lvl1pPr>
          </a:lstStyle>
          <a:p>
            <a:pPr>
              <a:defRPr/>
            </a:pPr>
            <a:r>
              <a:rPr lang="en-US" altLang="zh-CN"/>
              <a:t>1-</a:t>
            </a:r>
            <a:fld id="{1C148CD6-D3FB-4A2F-A90E-943BE7EB511B}" type="slidenum">
              <a:rPr lang="en-US" altLang="zh-CN" dirty="0"/>
              <a:pPr>
                <a:defRPr/>
              </a:pPr>
              <a:t>‹#›</a:t>
            </a:fld>
            <a:endParaRPr lang="en-US" altLang="zh-CN"/>
          </a:p>
        </p:txBody>
      </p:sp>
    </p:spTree>
    <p:extLst>
      <p:ext uri="{BB962C8B-B14F-4D97-AF65-F5344CB8AC3E}">
        <p14:creationId xmlns:p14="http://schemas.microsoft.com/office/powerpoint/2010/main" val="321423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EAAFFD29-1565-455F-8AB0-B2EA74DFD06E}"/>
              </a:ext>
            </a:extLst>
          </p:cNvPr>
          <p:cNvSpPr>
            <a:spLocks noGrp="1" noChangeArrowheads="1"/>
          </p:cNvSpPr>
          <p:nvPr>
            <p:ph type="dt" sz="half" idx="10"/>
          </p:nvPr>
        </p:nvSpPr>
        <p:spPr/>
        <p:txBody>
          <a:bodyPr/>
          <a:lstStyle>
            <a:lvl1pPr>
              <a:defRPr/>
            </a:lvl1pPr>
          </a:lstStyle>
          <a:p>
            <a:pPr>
              <a:defRPr/>
            </a:pPr>
            <a:fld id="{4C320C80-BF66-47C2-A7F8-A31AFCF9911E}" type="datetime1">
              <a:rPr lang="zh-CN" altLang="en-US"/>
              <a:pPr>
                <a:defRPr/>
              </a:pPr>
              <a:t>2019-12-04</a:t>
            </a:fld>
            <a:endParaRPr lang="zh-CN" altLang="en-US"/>
          </a:p>
        </p:txBody>
      </p:sp>
      <p:sp>
        <p:nvSpPr>
          <p:cNvPr id="5" name="Rectangle 5">
            <a:extLst>
              <a:ext uri="{FF2B5EF4-FFF2-40B4-BE49-F238E27FC236}">
                <a16:creationId xmlns:a16="http://schemas.microsoft.com/office/drawing/2014/main" id="{A09BEF64-639C-4BDA-92C6-90956FD2432D}"/>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2AF65AB0-EE71-4C07-BA9A-764E082DF79B}"/>
              </a:ext>
            </a:extLst>
          </p:cNvPr>
          <p:cNvSpPr>
            <a:spLocks noGrp="1" noChangeArrowheads="1"/>
          </p:cNvSpPr>
          <p:nvPr>
            <p:ph type="sldNum" sz="quarter" idx="12"/>
          </p:nvPr>
        </p:nvSpPr>
        <p:spPr/>
        <p:txBody>
          <a:bodyPr/>
          <a:lstStyle>
            <a:lvl1pPr>
              <a:defRPr/>
            </a:lvl1pPr>
          </a:lstStyle>
          <a:p>
            <a:pPr>
              <a:defRPr/>
            </a:pPr>
            <a:r>
              <a:rPr lang="en-US" altLang="zh-CN"/>
              <a:t>2-</a:t>
            </a:r>
            <a:fld id="{E67179E6-9C2B-451E-BE29-20F083ACD72E}" type="slidenum">
              <a:rPr lang="en-US" altLang="zh-CN" dirty="0"/>
              <a:pPr>
                <a:defRPr/>
              </a:pPr>
              <a:t>‹#›</a:t>
            </a:fld>
            <a:endParaRPr lang="en-US" altLang="zh-CN"/>
          </a:p>
        </p:txBody>
      </p:sp>
    </p:spTree>
    <p:extLst>
      <p:ext uri="{BB962C8B-B14F-4D97-AF65-F5344CB8AC3E}">
        <p14:creationId xmlns:p14="http://schemas.microsoft.com/office/powerpoint/2010/main" val="1155281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E10FCCC0-16D4-4FBE-BF19-A4A1512CD674}"/>
              </a:ext>
            </a:extLst>
          </p:cNvPr>
          <p:cNvSpPr>
            <a:spLocks noGrp="1" noChangeArrowheads="1"/>
          </p:cNvSpPr>
          <p:nvPr>
            <p:ph type="dt" sz="half" idx="10"/>
          </p:nvPr>
        </p:nvSpPr>
        <p:spPr/>
        <p:txBody>
          <a:bodyPr/>
          <a:lstStyle>
            <a:lvl1pPr>
              <a:defRPr/>
            </a:lvl1pPr>
          </a:lstStyle>
          <a:p>
            <a:pPr>
              <a:defRPr/>
            </a:pPr>
            <a:fld id="{17EB098E-5233-461F-B430-34C61E63846B}" type="datetime1">
              <a:rPr lang="zh-CN" altLang="en-US"/>
              <a:pPr>
                <a:defRPr/>
              </a:pPr>
              <a:t>2019-12-04</a:t>
            </a:fld>
            <a:endParaRPr lang="zh-CN" altLang="en-US"/>
          </a:p>
        </p:txBody>
      </p:sp>
      <p:sp>
        <p:nvSpPr>
          <p:cNvPr id="6" name="页脚占位符 4">
            <a:extLst>
              <a:ext uri="{FF2B5EF4-FFF2-40B4-BE49-F238E27FC236}">
                <a16:creationId xmlns:a16="http://schemas.microsoft.com/office/drawing/2014/main" id="{9E363587-FA68-415B-AA52-925E6837A598}"/>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13678A6D-EC2A-4944-AA91-C01E43579BDC}"/>
              </a:ext>
            </a:extLst>
          </p:cNvPr>
          <p:cNvSpPr>
            <a:spLocks noGrp="1"/>
          </p:cNvSpPr>
          <p:nvPr>
            <p:ph type="sldNum" sz="quarter" idx="12"/>
          </p:nvPr>
        </p:nvSpPr>
        <p:spPr/>
        <p:txBody>
          <a:bodyPr/>
          <a:lstStyle>
            <a:lvl1pPr>
              <a:defRPr/>
            </a:lvl1pPr>
          </a:lstStyle>
          <a:p>
            <a:pPr>
              <a:defRPr/>
            </a:pPr>
            <a:r>
              <a:rPr lang="en-US" altLang="zh-CN"/>
              <a:t>1-</a:t>
            </a:r>
            <a:fld id="{F1E19C1C-FB65-4047-AD9C-3700381BBA0E}" type="slidenum">
              <a:rPr lang="en-US" altLang="zh-CN" dirty="0"/>
              <a:pPr>
                <a:defRPr/>
              </a:pPr>
              <a:t>‹#›</a:t>
            </a:fld>
            <a:endParaRPr lang="en-US" altLang="zh-CN"/>
          </a:p>
        </p:txBody>
      </p:sp>
    </p:spTree>
    <p:extLst>
      <p:ext uri="{BB962C8B-B14F-4D97-AF65-F5344CB8AC3E}">
        <p14:creationId xmlns:p14="http://schemas.microsoft.com/office/powerpoint/2010/main" val="1037728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AB320EC2-BC7B-415B-B7D0-8E2C2D10ED54}"/>
              </a:ext>
            </a:extLst>
          </p:cNvPr>
          <p:cNvSpPr>
            <a:spLocks noGrp="1" noChangeArrowheads="1"/>
          </p:cNvSpPr>
          <p:nvPr>
            <p:ph type="dt" sz="half" idx="10"/>
          </p:nvPr>
        </p:nvSpPr>
        <p:spPr/>
        <p:txBody>
          <a:bodyPr/>
          <a:lstStyle>
            <a:lvl1pPr>
              <a:defRPr/>
            </a:lvl1pPr>
          </a:lstStyle>
          <a:p>
            <a:pPr>
              <a:defRPr/>
            </a:pPr>
            <a:fld id="{DC6B35C8-364D-4C81-825B-3E4A8201042C}" type="datetime1">
              <a:rPr lang="zh-CN" altLang="en-US"/>
              <a:pPr>
                <a:defRPr/>
              </a:pPr>
              <a:t>2019-12-04</a:t>
            </a:fld>
            <a:endParaRPr lang="zh-CN" altLang="en-US"/>
          </a:p>
        </p:txBody>
      </p:sp>
      <p:sp>
        <p:nvSpPr>
          <p:cNvPr id="5" name="页脚占位符 3">
            <a:extLst>
              <a:ext uri="{FF2B5EF4-FFF2-40B4-BE49-F238E27FC236}">
                <a16:creationId xmlns:a16="http://schemas.microsoft.com/office/drawing/2014/main" id="{E85E46C1-7199-4743-87A8-706CBFF64905}"/>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3EAD76E9-6299-4E81-99DC-CF6B6A4F1B23}"/>
              </a:ext>
            </a:extLst>
          </p:cNvPr>
          <p:cNvSpPr>
            <a:spLocks noGrp="1"/>
          </p:cNvSpPr>
          <p:nvPr>
            <p:ph type="sldNum" sz="quarter" idx="12"/>
          </p:nvPr>
        </p:nvSpPr>
        <p:spPr/>
        <p:txBody>
          <a:bodyPr/>
          <a:lstStyle>
            <a:lvl1pPr>
              <a:defRPr/>
            </a:lvl1pPr>
          </a:lstStyle>
          <a:p>
            <a:pPr>
              <a:defRPr/>
            </a:pPr>
            <a:r>
              <a:rPr lang="en-US" altLang="zh-CN"/>
              <a:t>1-</a:t>
            </a:r>
            <a:fld id="{6B0C2839-C8BD-4488-8DE8-A85DEAC37C4D}" type="slidenum">
              <a:rPr lang="en-US" altLang="zh-CN" dirty="0"/>
              <a:pPr>
                <a:defRPr/>
              </a:pPr>
              <a:t>‹#›</a:t>
            </a:fld>
            <a:endParaRPr lang="en-US" altLang="zh-CN"/>
          </a:p>
        </p:txBody>
      </p:sp>
    </p:spTree>
    <p:extLst>
      <p:ext uri="{BB962C8B-B14F-4D97-AF65-F5344CB8AC3E}">
        <p14:creationId xmlns:p14="http://schemas.microsoft.com/office/powerpoint/2010/main" val="88978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E24E2726-E295-4DC3-B681-9E9CF3ADB300}"/>
              </a:ext>
            </a:extLst>
          </p:cNvPr>
          <p:cNvSpPr>
            <a:spLocks noGrp="1" noChangeArrowheads="1"/>
          </p:cNvSpPr>
          <p:nvPr>
            <p:ph type="dt" sz="half" idx="10"/>
          </p:nvPr>
        </p:nvSpPr>
        <p:spPr/>
        <p:txBody>
          <a:bodyPr/>
          <a:lstStyle>
            <a:lvl1pPr>
              <a:defRPr/>
            </a:lvl1pPr>
          </a:lstStyle>
          <a:p>
            <a:pPr>
              <a:defRPr/>
            </a:pPr>
            <a:fld id="{DFC44702-E14B-49BC-9A4D-DE6FD4814B04}" type="datetime1">
              <a:rPr lang="zh-CN" altLang="en-US"/>
              <a:pPr>
                <a:defRPr/>
              </a:pPr>
              <a:t>2019-12-04</a:t>
            </a:fld>
            <a:endParaRPr lang="zh-CN" altLang="en-US"/>
          </a:p>
        </p:txBody>
      </p:sp>
      <p:sp>
        <p:nvSpPr>
          <p:cNvPr id="5" name="页脚占位符 3">
            <a:extLst>
              <a:ext uri="{FF2B5EF4-FFF2-40B4-BE49-F238E27FC236}">
                <a16:creationId xmlns:a16="http://schemas.microsoft.com/office/drawing/2014/main" id="{1D17F3D0-4BFB-4946-8EE3-A1245183EDCB}"/>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72735472-E42B-47A3-A5A3-772E3B8779F8}"/>
              </a:ext>
            </a:extLst>
          </p:cNvPr>
          <p:cNvSpPr>
            <a:spLocks noGrp="1"/>
          </p:cNvSpPr>
          <p:nvPr>
            <p:ph type="sldNum" sz="quarter" idx="12"/>
          </p:nvPr>
        </p:nvSpPr>
        <p:spPr/>
        <p:txBody>
          <a:bodyPr/>
          <a:lstStyle>
            <a:lvl1pPr>
              <a:defRPr/>
            </a:lvl1pPr>
          </a:lstStyle>
          <a:p>
            <a:pPr>
              <a:defRPr/>
            </a:pPr>
            <a:r>
              <a:rPr lang="en-US" altLang="zh-CN"/>
              <a:t>1-</a:t>
            </a:r>
            <a:fld id="{7F966579-6CCE-4D45-B414-998EF4658562}" type="slidenum">
              <a:rPr lang="en-US" altLang="zh-CN" dirty="0"/>
              <a:pPr>
                <a:defRPr/>
              </a:pPr>
              <a:t>‹#›</a:t>
            </a:fld>
            <a:endParaRPr lang="en-US" altLang="zh-CN"/>
          </a:p>
        </p:txBody>
      </p:sp>
    </p:spTree>
    <p:extLst>
      <p:ext uri="{BB962C8B-B14F-4D97-AF65-F5344CB8AC3E}">
        <p14:creationId xmlns:p14="http://schemas.microsoft.com/office/powerpoint/2010/main" val="3279878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B92918A1-B6AD-49A9-9A2C-2C117FBCA4DB}"/>
              </a:ext>
            </a:extLst>
          </p:cNvPr>
          <p:cNvSpPr>
            <a:spLocks noGrp="1"/>
          </p:cNvSpPr>
          <p:nvPr>
            <p:ph type="dt" sz="half" idx="10"/>
          </p:nvPr>
        </p:nvSpPr>
        <p:spPr/>
        <p:txBody>
          <a:bodyPr/>
          <a:lstStyle>
            <a:lvl1pPr eaLnBrk="1" hangingPunct="1">
              <a:defRPr noProof="1">
                <a:sym typeface="Arial" panose="020B0604020202020204" pitchFamily="34" charset="0"/>
              </a:defRPr>
            </a:lvl1pPr>
          </a:lstStyle>
          <a:p>
            <a:pPr>
              <a:defRPr/>
            </a:pPr>
            <a:endParaRPr/>
          </a:p>
        </p:txBody>
      </p:sp>
      <p:sp>
        <p:nvSpPr>
          <p:cNvPr id="6" name="页脚占位符 5">
            <a:extLst>
              <a:ext uri="{FF2B5EF4-FFF2-40B4-BE49-F238E27FC236}">
                <a16:creationId xmlns:a16="http://schemas.microsoft.com/office/drawing/2014/main" id="{63367922-946D-4386-BD2A-ECD34DAD0F3B}"/>
              </a:ext>
            </a:extLst>
          </p:cNvPr>
          <p:cNvSpPr>
            <a:spLocks noGrp="1"/>
          </p:cNvSpPr>
          <p:nvPr>
            <p:ph type="ftr" sz="quarter" idx="11"/>
          </p:nvPr>
        </p:nvSpPr>
        <p:spPr/>
        <p:txBody>
          <a:bodyPr/>
          <a:lstStyle>
            <a:lvl1pPr eaLnBrk="1" hangingPunct="1">
              <a:defRPr noProof="1">
                <a:sym typeface="Arial" panose="020B0604020202020204" pitchFamily="34" charset="0"/>
              </a:defRPr>
            </a:lvl1pPr>
          </a:lstStyle>
          <a:p>
            <a:pPr>
              <a:defRPr/>
            </a:pPr>
            <a:endParaRPr/>
          </a:p>
        </p:txBody>
      </p:sp>
      <p:sp>
        <p:nvSpPr>
          <p:cNvPr id="7" name="灯片编号占位符 6">
            <a:extLst>
              <a:ext uri="{FF2B5EF4-FFF2-40B4-BE49-F238E27FC236}">
                <a16:creationId xmlns:a16="http://schemas.microsoft.com/office/drawing/2014/main" id="{8832E49F-522A-4BC6-BFB9-DF002F483E6E}"/>
              </a:ext>
            </a:extLst>
          </p:cNvPr>
          <p:cNvSpPr>
            <a:spLocks noGrp="1"/>
          </p:cNvSpPr>
          <p:nvPr>
            <p:ph type="sldNum" sz="quarter" idx="12"/>
          </p:nvPr>
        </p:nvSpPr>
        <p:spPr/>
        <p:txBody>
          <a:bodyPr/>
          <a:lstStyle>
            <a:lvl1pPr>
              <a:defRPr>
                <a:latin typeface="Comic Sans MS" panose="030F0702030302020204" pitchFamily="66" charset="0"/>
                <a:sym typeface="Arial" panose="020B0604020202020204" pitchFamily="34" charset="0"/>
              </a:defRPr>
            </a:lvl1pPr>
          </a:lstStyle>
          <a:p>
            <a:pPr>
              <a:defRPr/>
            </a:pPr>
            <a:fld id="{4AB4BA14-B34F-4350-8031-C08908B03383}" type="slidenum">
              <a:rPr lang="zh-CN" altLang="en-US"/>
              <a:pPr>
                <a:defRPr/>
              </a:pPr>
              <a:t>‹#›</a:t>
            </a:fld>
            <a:endParaRPr lang="zh-CN" altLang="en-US">
              <a:latin typeface="Tahoma" panose="020B0604030504040204" pitchFamily="34" charset="0"/>
            </a:endParaRPr>
          </a:p>
        </p:txBody>
      </p:sp>
    </p:spTree>
    <p:extLst>
      <p:ext uri="{BB962C8B-B14F-4D97-AF65-F5344CB8AC3E}">
        <p14:creationId xmlns:p14="http://schemas.microsoft.com/office/powerpoint/2010/main" val="1918950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4">
            <a:extLst>
              <a:ext uri="{FF2B5EF4-FFF2-40B4-BE49-F238E27FC236}">
                <a16:creationId xmlns:a16="http://schemas.microsoft.com/office/drawing/2014/main" id="{EBC19CA4-C589-45F7-BC02-1DB8BC87A031}"/>
              </a:ext>
            </a:extLst>
          </p:cNvPr>
          <p:cNvSpPr>
            <a:spLocks noGrp="1" noChangeArrowheads="1"/>
          </p:cNvSpPr>
          <p:nvPr>
            <p:ph type="dt" sz="half" idx="10"/>
          </p:nvPr>
        </p:nvSpPr>
        <p:spPr>
          <a:ln/>
        </p:spPr>
        <p:txBody>
          <a:bodyPr/>
          <a:lstStyle>
            <a:lvl1pPr>
              <a:defRPr/>
            </a:lvl1pPr>
          </a:lstStyle>
          <a:p>
            <a:pPr>
              <a:defRPr/>
            </a:pPr>
            <a:fld id="{579B9A76-B41A-4D05-830A-CF0BCA412347}" type="datetime1">
              <a:rPr lang="zh-CN" altLang="en-US"/>
              <a:pPr>
                <a:defRPr/>
              </a:pPr>
              <a:t>2019-12-04</a:t>
            </a:fld>
            <a:endParaRPr lang="zh-CN" altLang="en-US"/>
          </a:p>
        </p:txBody>
      </p:sp>
    </p:spTree>
    <p:extLst>
      <p:ext uri="{BB962C8B-B14F-4D97-AF65-F5344CB8AC3E}">
        <p14:creationId xmlns:p14="http://schemas.microsoft.com/office/powerpoint/2010/main" val="1006986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A60A027C-5314-49E3-B527-5C264A48F295}"/>
              </a:ext>
            </a:extLst>
          </p:cNvPr>
          <p:cNvSpPr>
            <a:spLocks noGrp="1" noChangeArrowheads="1"/>
          </p:cNvSpPr>
          <p:nvPr>
            <p:ph type="dt" sz="half" idx="10"/>
          </p:nvPr>
        </p:nvSpPr>
        <p:spPr>
          <a:ln/>
        </p:spPr>
        <p:txBody>
          <a:bodyPr/>
          <a:lstStyle>
            <a:lvl1pPr>
              <a:defRPr/>
            </a:lvl1pPr>
          </a:lstStyle>
          <a:p>
            <a:pPr>
              <a:defRPr/>
            </a:pPr>
            <a:fld id="{5FC80809-CEFD-41D5-9E86-8F321FC7648B}" type="datetime1">
              <a:rPr lang="zh-CN" altLang="en-US"/>
              <a:pPr>
                <a:defRPr/>
              </a:pPr>
              <a:t>2019-12-04</a:t>
            </a:fld>
            <a:endParaRPr lang="zh-CN" altLang="en-US"/>
          </a:p>
        </p:txBody>
      </p:sp>
    </p:spTree>
    <p:extLst>
      <p:ext uri="{BB962C8B-B14F-4D97-AF65-F5344CB8AC3E}">
        <p14:creationId xmlns:p14="http://schemas.microsoft.com/office/powerpoint/2010/main" val="921766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4">
            <a:extLst>
              <a:ext uri="{FF2B5EF4-FFF2-40B4-BE49-F238E27FC236}">
                <a16:creationId xmlns:a16="http://schemas.microsoft.com/office/drawing/2014/main" id="{D01C634F-8E23-4B58-AA33-3F8BB60BF9B7}"/>
              </a:ext>
            </a:extLst>
          </p:cNvPr>
          <p:cNvSpPr>
            <a:spLocks noGrp="1" noChangeArrowheads="1"/>
          </p:cNvSpPr>
          <p:nvPr>
            <p:ph type="dt" sz="half" idx="10"/>
          </p:nvPr>
        </p:nvSpPr>
        <p:spPr>
          <a:ln/>
        </p:spPr>
        <p:txBody>
          <a:bodyPr/>
          <a:lstStyle>
            <a:lvl1pPr>
              <a:defRPr/>
            </a:lvl1pPr>
          </a:lstStyle>
          <a:p>
            <a:pPr>
              <a:defRPr/>
            </a:pPr>
            <a:fld id="{687146E9-3E09-4420-80DB-225DA2AE2F03}" type="datetime1">
              <a:rPr lang="zh-CN" altLang="en-US"/>
              <a:pPr>
                <a:defRPr/>
              </a:pPr>
              <a:t>2019-12-04</a:t>
            </a:fld>
            <a:endParaRPr lang="zh-CN" altLang="en-US"/>
          </a:p>
        </p:txBody>
      </p:sp>
    </p:spTree>
    <p:extLst>
      <p:ext uri="{BB962C8B-B14F-4D97-AF65-F5344CB8AC3E}">
        <p14:creationId xmlns:p14="http://schemas.microsoft.com/office/powerpoint/2010/main" val="3067740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4">
            <a:extLst>
              <a:ext uri="{FF2B5EF4-FFF2-40B4-BE49-F238E27FC236}">
                <a16:creationId xmlns:a16="http://schemas.microsoft.com/office/drawing/2014/main" id="{11CFCAD6-7B52-4CA8-84AF-608E77B918E2}"/>
              </a:ext>
            </a:extLst>
          </p:cNvPr>
          <p:cNvSpPr>
            <a:spLocks noGrp="1" noChangeArrowheads="1"/>
          </p:cNvSpPr>
          <p:nvPr>
            <p:ph type="dt" sz="half" idx="10"/>
          </p:nvPr>
        </p:nvSpPr>
        <p:spPr>
          <a:ln/>
        </p:spPr>
        <p:txBody>
          <a:bodyPr/>
          <a:lstStyle>
            <a:lvl1pPr>
              <a:defRPr/>
            </a:lvl1pPr>
          </a:lstStyle>
          <a:p>
            <a:pPr>
              <a:defRPr/>
            </a:pPr>
            <a:fld id="{327A7D6B-A32B-445F-B5BE-40E6D607E8F2}" type="datetime1">
              <a:rPr lang="zh-CN" altLang="en-US"/>
              <a:pPr>
                <a:defRPr/>
              </a:pPr>
              <a:t>2019-12-04</a:t>
            </a:fld>
            <a:endParaRPr lang="zh-CN" altLang="en-US"/>
          </a:p>
        </p:txBody>
      </p:sp>
    </p:spTree>
    <p:extLst>
      <p:ext uri="{BB962C8B-B14F-4D97-AF65-F5344CB8AC3E}">
        <p14:creationId xmlns:p14="http://schemas.microsoft.com/office/powerpoint/2010/main" val="2884350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4">
            <a:extLst>
              <a:ext uri="{FF2B5EF4-FFF2-40B4-BE49-F238E27FC236}">
                <a16:creationId xmlns:a16="http://schemas.microsoft.com/office/drawing/2014/main" id="{77703C21-789B-439F-B65F-8205F271CFC0}"/>
              </a:ext>
            </a:extLst>
          </p:cNvPr>
          <p:cNvSpPr>
            <a:spLocks noGrp="1" noChangeArrowheads="1"/>
          </p:cNvSpPr>
          <p:nvPr>
            <p:ph type="dt" sz="half" idx="10"/>
          </p:nvPr>
        </p:nvSpPr>
        <p:spPr>
          <a:ln/>
        </p:spPr>
        <p:txBody>
          <a:bodyPr/>
          <a:lstStyle>
            <a:lvl1pPr>
              <a:defRPr/>
            </a:lvl1pPr>
          </a:lstStyle>
          <a:p>
            <a:pPr>
              <a:defRPr/>
            </a:pPr>
            <a:fld id="{78DF7CFD-E8D0-4B23-A775-2E2F92524BC7}" type="datetime1">
              <a:rPr lang="zh-CN" altLang="en-US"/>
              <a:pPr>
                <a:defRPr/>
              </a:pPr>
              <a:t>2019-12-04</a:t>
            </a:fld>
            <a:endParaRPr lang="zh-CN" altLang="en-US"/>
          </a:p>
        </p:txBody>
      </p:sp>
    </p:spTree>
    <p:extLst>
      <p:ext uri="{BB962C8B-B14F-4D97-AF65-F5344CB8AC3E}">
        <p14:creationId xmlns:p14="http://schemas.microsoft.com/office/powerpoint/2010/main" val="1495396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4BCE83BB-D29F-41CA-B79B-F8AD1595B5DC}"/>
              </a:ext>
            </a:extLst>
          </p:cNvPr>
          <p:cNvSpPr>
            <a:spLocks noGrp="1" noChangeArrowheads="1"/>
          </p:cNvSpPr>
          <p:nvPr>
            <p:ph type="dt" sz="half" idx="10"/>
          </p:nvPr>
        </p:nvSpPr>
        <p:spPr>
          <a:ln/>
        </p:spPr>
        <p:txBody>
          <a:bodyPr/>
          <a:lstStyle>
            <a:lvl1pPr>
              <a:defRPr/>
            </a:lvl1pPr>
          </a:lstStyle>
          <a:p>
            <a:pPr>
              <a:defRPr/>
            </a:pPr>
            <a:fld id="{31748909-A0BB-45D2-8C57-6750A0E0EAAE}" type="datetime1">
              <a:rPr lang="zh-CN" altLang="en-US"/>
              <a:pPr>
                <a:defRPr/>
              </a:pPr>
              <a:t>2019-12-04</a:t>
            </a:fld>
            <a:endParaRPr lang="zh-CN" altLang="en-US"/>
          </a:p>
        </p:txBody>
      </p:sp>
    </p:spTree>
    <p:extLst>
      <p:ext uri="{BB962C8B-B14F-4D97-AF65-F5344CB8AC3E}">
        <p14:creationId xmlns:p14="http://schemas.microsoft.com/office/powerpoint/2010/main" val="3144704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C6911283-1FB0-4621-AC83-4FBC941D014E}"/>
              </a:ext>
            </a:extLst>
          </p:cNvPr>
          <p:cNvSpPr>
            <a:spLocks noGrp="1" noChangeArrowheads="1"/>
          </p:cNvSpPr>
          <p:nvPr>
            <p:ph type="dt" sz="half" idx="10"/>
          </p:nvPr>
        </p:nvSpPr>
        <p:spPr/>
        <p:txBody>
          <a:bodyPr/>
          <a:lstStyle>
            <a:lvl1pPr>
              <a:defRPr/>
            </a:lvl1pPr>
          </a:lstStyle>
          <a:p>
            <a:pPr>
              <a:defRPr/>
            </a:pPr>
            <a:fld id="{8FEEDBA2-59EC-45D9-BD9E-02F27BFE7730}" type="datetime1">
              <a:rPr lang="zh-CN" altLang="en-US"/>
              <a:pPr>
                <a:defRPr/>
              </a:pPr>
              <a:t>2019-12-04</a:t>
            </a:fld>
            <a:endParaRPr lang="zh-CN" altLang="en-US"/>
          </a:p>
        </p:txBody>
      </p:sp>
      <p:sp>
        <p:nvSpPr>
          <p:cNvPr id="5" name="Rectangle 5">
            <a:extLst>
              <a:ext uri="{FF2B5EF4-FFF2-40B4-BE49-F238E27FC236}">
                <a16:creationId xmlns:a16="http://schemas.microsoft.com/office/drawing/2014/main" id="{FC293028-3AE0-41E2-B580-2A2BB695589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08B4FBC9-2CE6-46CC-BE02-25C11D1C88AD}"/>
              </a:ext>
            </a:extLst>
          </p:cNvPr>
          <p:cNvSpPr>
            <a:spLocks noGrp="1" noChangeArrowheads="1"/>
          </p:cNvSpPr>
          <p:nvPr>
            <p:ph type="sldNum" sz="quarter" idx="12"/>
          </p:nvPr>
        </p:nvSpPr>
        <p:spPr/>
        <p:txBody>
          <a:bodyPr/>
          <a:lstStyle>
            <a:lvl1pPr>
              <a:defRPr/>
            </a:lvl1pPr>
          </a:lstStyle>
          <a:p>
            <a:pPr>
              <a:defRPr/>
            </a:pPr>
            <a:r>
              <a:rPr lang="en-US" altLang="zh-CN"/>
              <a:t>2-</a:t>
            </a:r>
            <a:fld id="{98F6AA66-B8BA-463C-B433-8B8977F88A4A}" type="slidenum">
              <a:rPr lang="en-US" altLang="zh-CN" dirty="0"/>
              <a:pPr>
                <a:defRPr/>
              </a:pPr>
              <a:t>‹#›</a:t>
            </a:fld>
            <a:endParaRPr lang="en-US" altLang="zh-CN"/>
          </a:p>
        </p:txBody>
      </p:sp>
    </p:spTree>
    <p:extLst>
      <p:ext uri="{BB962C8B-B14F-4D97-AF65-F5344CB8AC3E}">
        <p14:creationId xmlns:p14="http://schemas.microsoft.com/office/powerpoint/2010/main" val="11678787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17F6BD45-17F9-49CF-A320-B3F6E3FABF98}"/>
              </a:ext>
            </a:extLst>
          </p:cNvPr>
          <p:cNvSpPr>
            <a:spLocks noGrp="1" noChangeArrowheads="1"/>
          </p:cNvSpPr>
          <p:nvPr>
            <p:ph type="dt" sz="half" idx="10"/>
          </p:nvPr>
        </p:nvSpPr>
        <p:spPr>
          <a:ln/>
        </p:spPr>
        <p:txBody>
          <a:bodyPr/>
          <a:lstStyle>
            <a:lvl1pPr>
              <a:defRPr/>
            </a:lvl1pPr>
          </a:lstStyle>
          <a:p>
            <a:pPr>
              <a:defRPr/>
            </a:pPr>
            <a:fld id="{E2983790-BB33-4AB8-BD10-D564991CAF07}" type="datetime1">
              <a:rPr lang="zh-CN" altLang="en-US"/>
              <a:pPr>
                <a:defRPr/>
              </a:pPr>
              <a:t>2019-12-04</a:t>
            </a:fld>
            <a:endParaRPr lang="zh-CN" altLang="en-US"/>
          </a:p>
        </p:txBody>
      </p:sp>
    </p:spTree>
    <p:extLst>
      <p:ext uri="{BB962C8B-B14F-4D97-AF65-F5344CB8AC3E}">
        <p14:creationId xmlns:p14="http://schemas.microsoft.com/office/powerpoint/2010/main" val="1458173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E620E5F8-86B2-4BAB-8E73-3536A67B4E10}"/>
              </a:ext>
            </a:extLst>
          </p:cNvPr>
          <p:cNvSpPr>
            <a:spLocks noGrp="1" noChangeArrowheads="1"/>
          </p:cNvSpPr>
          <p:nvPr>
            <p:ph type="dt" sz="half" idx="10"/>
          </p:nvPr>
        </p:nvSpPr>
        <p:spPr>
          <a:ln/>
        </p:spPr>
        <p:txBody>
          <a:bodyPr/>
          <a:lstStyle>
            <a:lvl1pPr>
              <a:defRPr/>
            </a:lvl1pPr>
          </a:lstStyle>
          <a:p>
            <a:pPr>
              <a:defRPr/>
            </a:pPr>
            <a:fld id="{F8C56F3F-381E-4FCB-9E34-CBD365F21A18}" type="datetime1">
              <a:rPr lang="zh-CN" altLang="en-US"/>
              <a:pPr>
                <a:defRPr/>
              </a:pPr>
              <a:t>2019-12-04</a:t>
            </a:fld>
            <a:endParaRPr lang="zh-CN" altLang="en-US"/>
          </a:p>
        </p:txBody>
      </p:sp>
    </p:spTree>
    <p:extLst>
      <p:ext uri="{BB962C8B-B14F-4D97-AF65-F5344CB8AC3E}">
        <p14:creationId xmlns:p14="http://schemas.microsoft.com/office/powerpoint/2010/main" val="3276047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DA754B51-EC4F-4806-8D56-41280EA741EC}"/>
              </a:ext>
            </a:extLst>
          </p:cNvPr>
          <p:cNvSpPr>
            <a:spLocks noGrp="1" noChangeArrowheads="1"/>
          </p:cNvSpPr>
          <p:nvPr>
            <p:ph type="dt" sz="half" idx="10"/>
          </p:nvPr>
        </p:nvSpPr>
        <p:spPr>
          <a:ln/>
        </p:spPr>
        <p:txBody>
          <a:bodyPr/>
          <a:lstStyle>
            <a:lvl1pPr>
              <a:defRPr/>
            </a:lvl1pPr>
          </a:lstStyle>
          <a:p>
            <a:pPr>
              <a:defRPr/>
            </a:pPr>
            <a:fld id="{CECC8C14-E8FF-4AA6-80EF-A4B8AE219124}" type="datetime1">
              <a:rPr lang="zh-CN" altLang="en-US"/>
              <a:pPr>
                <a:defRPr/>
              </a:pPr>
              <a:t>2019-12-04</a:t>
            </a:fld>
            <a:endParaRPr lang="zh-CN" altLang="en-US"/>
          </a:p>
        </p:txBody>
      </p:sp>
    </p:spTree>
    <p:extLst>
      <p:ext uri="{BB962C8B-B14F-4D97-AF65-F5344CB8AC3E}">
        <p14:creationId xmlns:p14="http://schemas.microsoft.com/office/powerpoint/2010/main" val="26454013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5B60D8A8-AFED-4A66-94A9-5C50A0D6FCE3}"/>
              </a:ext>
            </a:extLst>
          </p:cNvPr>
          <p:cNvSpPr>
            <a:spLocks noGrp="1" noChangeArrowheads="1"/>
          </p:cNvSpPr>
          <p:nvPr>
            <p:ph type="dt" sz="half" idx="10"/>
          </p:nvPr>
        </p:nvSpPr>
        <p:spPr>
          <a:ln/>
        </p:spPr>
        <p:txBody>
          <a:bodyPr/>
          <a:lstStyle>
            <a:lvl1pPr>
              <a:defRPr/>
            </a:lvl1pPr>
          </a:lstStyle>
          <a:p>
            <a:pPr>
              <a:defRPr/>
            </a:pPr>
            <a:fld id="{3FECCC62-2658-43B0-9CB5-F581EECB60E5}" type="datetime1">
              <a:rPr lang="zh-CN" altLang="en-US"/>
              <a:pPr>
                <a:defRPr/>
              </a:pPr>
              <a:t>2019-12-04</a:t>
            </a:fld>
            <a:endParaRPr lang="zh-CN" altLang="en-US"/>
          </a:p>
        </p:txBody>
      </p:sp>
    </p:spTree>
    <p:extLst>
      <p:ext uri="{BB962C8B-B14F-4D97-AF65-F5344CB8AC3E}">
        <p14:creationId xmlns:p14="http://schemas.microsoft.com/office/powerpoint/2010/main" val="36550578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18BC4513-584D-4BCE-808C-4519994FAC6B}"/>
              </a:ext>
            </a:extLst>
          </p:cNvPr>
          <p:cNvSpPr>
            <a:spLocks noGrp="1" noChangeArrowheads="1"/>
          </p:cNvSpPr>
          <p:nvPr>
            <p:ph type="dt" sz="half" idx="10"/>
          </p:nvPr>
        </p:nvSpPr>
        <p:spPr>
          <a:ln/>
        </p:spPr>
        <p:txBody>
          <a:bodyPr/>
          <a:lstStyle>
            <a:lvl1pPr>
              <a:defRPr/>
            </a:lvl1pPr>
          </a:lstStyle>
          <a:p>
            <a:pPr>
              <a:defRPr/>
            </a:pPr>
            <a:fld id="{9608E6EB-D0D5-4561-B0B6-9AE6C50084A7}" type="datetime1">
              <a:rPr lang="zh-CN" altLang="en-US"/>
              <a:pPr>
                <a:defRPr/>
              </a:pPr>
              <a:t>2019-12-04</a:t>
            </a:fld>
            <a:endParaRPr lang="zh-CN" altLang="en-US"/>
          </a:p>
        </p:txBody>
      </p:sp>
    </p:spTree>
    <p:extLst>
      <p:ext uri="{BB962C8B-B14F-4D97-AF65-F5344CB8AC3E}">
        <p14:creationId xmlns:p14="http://schemas.microsoft.com/office/powerpoint/2010/main" val="2241121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1B01AFB9-82ED-4E41-B241-9252AE89E9D7}"/>
              </a:ext>
            </a:extLst>
          </p:cNvPr>
          <p:cNvSpPr>
            <a:spLocks noGrp="1" noChangeArrowheads="1"/>
          </p:cNvSpPr>
          <p:nvPr>
            <p:ph type="dt" sz="half" idx="10"/>
          </p:nvPr>
        </p:nvSpPr>
        <p:spPr>
          <a:ln/>
        </p:spPr>
        <p:txBody>
          <a:bodyPr/>
          <a:lstStyle>
            <a:lvl1pPr>
              <a:defRPr/>
            </a:lvl1pPr>
          </a:lstStyle>
          <a:p>
            <a:pPr>
              <a:defRPr/>
            </a:pPr>
            <a:fld id="{ABF75C0C-225A-43C3-8D31-E5A954564368}" type="datetime1">
              <a:rPr lang="zh-CN" altLang="en-US"/>
              <a:pPr>
                <a:defRPr/>
              </a:pPr>
              <a:t>2019-12-04</a:t>
            </a:fld>
            <a:endParaRPr lang="zh-CN" altLang="en-US"/>
          </a:p>
        </p:txBody>
      </p:sp>
    </p:spTree>
    <p:extLst>
      <p:ext uri="{BB962C8B-B14F-4D97-AF65-F5344CB8AC3E}">
        <p14:creationId xmlns:p14="http://schemas.microsoft.com/office/powerpoint/2010/main" val="6101726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B417B22D-340F-44A9-9C21-E9646C188C60}"/>
              </a:ext>
            </a:extLst>
          </p:cNvPr>
          <p:cNvSpPr>
            <a:spLocks noGrp="1" noChangeArrowheads="1"/>
          </p:cNvSpPr>
          <p:nvPr>
            <p:ph type="dt" sz="half" idx="10"/>
          </p:nvPr>
        </p:nvSpPr>
        <p:spPr>
          <a:ln/>
        </p:spPr>
        <p:txBody>
          <a:bodyPr/>
          <a:lstStyle>
            <a:lvl1pPr>
              <a:defRPr/>
            </a:lvl1pPr>
          </a:lstStyle>
          <a:p>
            <a:pPr>
              <a:defRPr/>
            </a:pPr>
            <a:fld id="{F8C2628B-B3DF-46DA-8EEF-F7C3F65CBC4F}" type="datetime1">
              <a:rPr lang="zh-CN" altLang="en-US"/>
              <a:pPr>
                <a:defRPr/>
              </a:pPr>
              <a:t>2019-12-04</a:t>
            </a:fld>
            <a:endParaRPr lang="zh-CN" altLang="en-US"/>
          </a:p>
        </p:txBody>
      </p:sp>
    </p:spTree>
    <p:extLst>
      <p:ext uri="{BB962C8B-B14F-4D97-AF65-F5344CB8AC3E}">
        <p14:creationId xmlns:p14="http://schemas.microsoft.com/office/powerpoint/2010/main" val="662552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E52C33DD-1467-4F36-93C7-B9DA722A3B4C}"/>
              </a:ext>
            </a:extLst>
          </p:cNvPr>
          <p:cNvSpPr>
            <a:spLocks noGrp="1" noChangeArrowheads="1"/>
          </p:cNvSpPr>
          <p:nvPr>
            <p:ph type="dt" sz="half" idx="10"/>
          </p:nvPr>
        </p:nvSpPr>
        <p:spPr>
          <a:ln/>
        </p:spPr>
        <p:txBody>
          <a:bodyPr/>
          <a:lstStyle>
            <a:lvl1pPr>
              <a:defRPr/>
            </a:lvl1pPr>
          </a:lstStyle>
          <a:p>
            <a:pPr>
              <a:defRPr/>
            </a:pPr>
            <a:fld id="{F00A17EE-D221-4656-BD1F-1E4295F6CD9F}" type="datetime1">
              <a:rPr lang="zh-CN" altLang="en-US"/>
              <a:pPr>
                <a:defRPr/>
              </a:pPr>
              <a:t>2019-12-04</a:t>
            </a:fld>
            <a:endParaRPr lang="zh-CN" altLang="en-US"/>
          </a:p>
        </p:txBody>
      </p:sp>
    </p:spTree>
    <p:extLst>
      <p:ext uri="{BB962C8B-B14F-4D97-AF65-F5344CB8AC3E}">
        <p14:creationId xmlns:p14="http://schemas.microsoft.com/office/powerpoint/2010/main" val="4202220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a:extLst>
              <a:ext uri="{FF2B5EF4-FFF2-40B4-BE49-F238E27FC236}">
                <a16:creationId xmlns:a16="http://schemas.microsoft.com/office/drawing/2014/main" id="{3F6F652F-461D-4A6D-BB89-6A1939F4B0BE}"/>
              </a:ext>
            </a:extLst>
          </p:cNvPr>
          <p:cNvSpPr>
            <a:spLocks noGrp="1" noChangeArrowheads="1"/>
          </p:cNvSpPr>
          <p:nvPr>
            <p:ph type="dt" sz="half" idx="10"/>
          </p:nvPr>
        </p:nvSpPr>
        <p:spPr>
          <a:ln/>
        </p:spPr>
        <p:txBody>
          <a:bodyPr/>
          <a:lstStyle>
            <a:lvl1pPr>
              <a:defRPr/>
            </a:lvl1pPr>
          </a:lstStyle>
          <a:p>
            <a:pPr>
              <a:defRPr/>
            </a:pPr>
            <a:fld id="{15039F42-B792-438E-B116-440FB30FF10F}" type="datetime1">
              <a:rPr lang="zh-CN" altLang="en-US"/>
              <a:pPr>
                <a:defRPr/>
              </a:pPr>
              <a:t>2019-12-04</a:t>
            </a:fld>
            <a:endParaRPr lang="zh-CN" altLang="en-US"/>
          </a:p>
        </p:txBody>
      </p:sp>
    </p:spTree>
    <p:extLst>
      <p:ext uri="{BB962C8B-B14F-4D97-AF65-F5344CB8AC3E}">
        <p14:creationId xmlns:p14="http://schemas.microsoft.com/office/powerpoint/2010/main" val="41958121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3DF4D810-3E41-47A0-9D93-3FD6FAFA68AE}"/>
              </a:ext>
            </a:extLst>
          </p:cNvPr>
          <p:cNvSpPr>
            <a:spLocks noGrp="1" noChangeArrowheads="1"/>
          </p:cNvSpPr>
          <p:nvPr>
            <p:ph type="dt" sz="half" idx="10"/>
          </p:nvPr>
        </p:nvSpPr>
        <p:spPr>
          <a:ln/>
        </p:spPr>
        <p:txBody>
          <a:bodyPr/>
          <a:lstStyle>
            <a:lvl1pPr>
              <a:defRPr/>
            </a:lvl1pPr>
          </a:lstStyle>
          <a:p>
            <a:pPr>
              <a:defRPr/>
            </a:pPr>
            <a:fld id="{9530CCE4-37BB-460D-8ABA-0B82E6B0019B}" type="datetime1">
              <a:rPr lang="zh-CN" altLang="en-US"/>
              <a:pPr>
                <a:defRPr/>
              </a:pPr>
              <a:t>2019-12-04</a:t>
            </a:fld>
            <a:endParaRPr lang="zh-CN" altLang="en-US"/>
          </a:p>
        </p:txBody>
      </p:sp>
    </p:spTree>
    <p:extLst>
      <p:ext uri="{BB962C8B-B14F-4D97-AF65-F5344CB8AC3E}">
        <p14:creationId xmlns:p14="http://schemas.microsoft.com/office/powerpoint/2010/main" val="306540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0A1DFED2-D8FF-400D-AA05-53B7D286887E}"/>
              </a:ext>
            </a:extLst>
          </p:cNvPr>
          <p:cNvSpPr>
            <a:spLocks noGrp="1" noChangeArrowheads="1"/>
          </p:cNvSpPr>
          <p:nvPr>
            <p:ph type="dt" sz="half" idx="10"/>
          </p:nvPr>
        </p:nvSpPr>
        <p:spPr/>
        <p:txBody>
          <a:bodyPr/>
          <a:lstStyle>
            <a:lvl1pPr>
              <a:defRPr/>
            </a:lvl1pPr>
          </a:lstStyle>
          <a:p>
            <a:pPr>
              <a:defRPr/>
            </a:pPr>
            <a:fld id="{735F8A2C-2E74-47FF-80F2-53F174A50176}" type="datetime1">
              <a:rPr lang="zh-CN" altLang="en-US"/>
              <a:pPr>
                <a:defRPr/>
              </a:pPr>
              <a:t>2019-12-04</a:t>
            </a:fld>
            <a:endParaRPr lang="zh-CN" altLang="en-US"/>
          </a:p>
        </p:txBody>
      </p:sp>
      <p:sp>
        <p:nvSpPr>
          <p:cNvPr id="6" name="Rectangle 5">
            <a:extLst>
              <a:ext uri="{FF2B5EF4-FFF2-40B4-BE49-F238E27FC236}">
                <a16:creationId xmlns:a16="http://schemas.microsoft.com/office/drawing/2014/main" id="{68C6C563-54A0-48C9-A371-14E72FE90544}"/>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14E15B09-FF44-4F9B-A30D-4536ACD3489D}"/>
              </a:ext>
            </a:extLst>
          </p:cNvPr>
          <p:cNvSpPr>
            <a:spLocks noGrp="1" noChangeArrowheads="1"/>
          </p:cNvSpPr>
          <p:nvPr>
            <p:ph type="sldNum" sz="quarter" idx="12"/>
          </p:nvPr>
        </p:nvSpPr>
        <p:spPr/>
        <p:txBody>
          <a:bodyPr/>
          <a:lstStyle>
            <a:lvl1pPr>
              <a:defRPr/>
            </a:lvl1pPr>
          </a:lstStyle>
          <a:p>
            <a:pPr>
              <a:defRPr/>
            </a:pPr>
            <a:r>
              <a:rPr lang="en-US" altLang="zh-CN"/>
              <a:t>2-</a:t>
            </a:r>
            <a:fld id="{BF3795D7-9000-4766-8C8B-E1F1B82CF5E8}" type="slidenum">
              <a:rPr lang="en-US" altLang="zh-CN" dirty="0"/>
              <a:pPr>
                <a:defRPr/>
              </a:pPr>
              <a:t>‹#›</a:t>
            </a:fld>
            <a:endParaRPr lang="en-US" altLang="zh-CN"/>
          </a:p>
        </p:txBody>
      </p:sp>
    </p:spTree>
    <p:extLst>
      <p:ext uri="{BB962C8B-B14F-4D97-AF65-F5344CB8AC3E}">
        <p14:creationId xmlns:p14="http://schemas.microsoft.com/office/powerpoint/2010/main" val="4139974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1AFDE9D-0798-4D34-872E-42BF53C4B775}"/>
              </a:ext>
            </a:extLst>
          </p:cNvPr>
          <p:cNvSpPr>
            <a:spLocks noGrp="1" noChangeArrowheads="1"/>
          </p:cNvSpPr>
          <p:nvPr>
            <p:ph type="dt" sz="half" idx="10"/>
          </p:nvPr>
        </p:nvSpPr>
        <p:spPr>
          <a:ln/>
        </p:spPr>
        <p:txBody>
          <a:bodyPr/>
          <a:lstStyle>
            <a:lvl1pPr>
              <a:defRPr/>
            </a:lvl1pPr>
          </a:lstStyle>
          <a:p>
            <a:pPr>
              <a:defRPr/>
            </a:pPr>
            <a:fld id="{D6639D4C-EF1E-40B6-A3D7-B01C89C5533A}" type="datetime1">
              <a:rPr lang="zh-CN" altLang="en-US"/>
              <a:pPr>
                <a:defRPr/>
              </a:pPr>
              <a:t>2019-12-04</a:t>
            </a:fld>
            <a:endParaRPr lang="zh-CN" altLang="en-US"/>
          </a:p>
        </p:txBody>
      </p:sp>
    </p:spTree>
    <p:extLst>
      <p:ext uri="{BB962C8B-B14F-4D97-AF65-F5344CB8AC3E}">
        <p14:creationId xmlns:p14="http://schemas.microsoft.com/office/powerpoint/2010/main" val="42743867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06BAE0B8-575E-41F8-B9B3-6890B835A029}"/>
              </a:ext>
            </a:extLst>
          </p:cNvPr>
          <p:cNvSpPr>
            <a:spLocks noGrp="1" noChangeArrowheads="1"/>
          </p:cNvSpPr>
          <p:nvPr>
            <p:ph type="dt" sz="half" idx="10"/>
          </p:nvPr>
        </p:nvSpPr>
        <p:spPr>
          <a:ln/>
        </p:spPr>
        <p:txBody>
          <a:bodyPr/>
          <a:lstStyle>
            <a:lvl1pPr>
              <a:defRPr/>
            </a:lvl1pPr>
          </a:lstStyle>
          <a:p>
            <a:pPr>
              <a:defRPr/>
            </a:pPr>
            <a:fld id="{B76AFA41-1BC8-4F4C-9782-F244BE271B3D}" type="datetime1">
              <a:rPr lang="zh-CN" altLang="en-US"/>
              <a:pPr>
                <a:defRPr/>
              </a:pPr>
              <a:t>2019-12-04</a:t>
            </a:fld>
            <a:endParaRPr lang="zh-CN" altLang="en-US"/>
          </a:p>
        </p:txBody>
      </p:sp>
    </p:spTree>
    <p:extLst>
      <p:ext uri="{BB962C8B-B14F-4D97-AF65-F5344CB8AC3E}">
        <p14:creationId xmlns:p14="http://schemas.microsoft.com/office/powerpoint/2010/main" val="41176106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1D4DE5E3-8BF7-4A57-8BBB-552624CF987F}"/>
              </a:ext>
            </a:extLst>
          </p:cNvPr>
          <p:cNvSpPr>
            <a:spLocks noGrp="1" noChangeArrowheads="1"/>
          </p:cNvSpPr>
          <p:nvPr>
            <p:ph type="dt" sz="half" idx="10"/>
          </p:nvPr>
        </p:nvSpPr>
        <p:spPr>
          <a:ln/>
        </p:spPr>
        <p:txBody>
          <a:bodyPr/>
          <a:lstStyle>
            <a:lvl1pPr>
              <a:defRPr/>
            </a:lvl1pPr>
          </a:lstStyle>
          <a:p>
            <a:pPr>
              <a:defRPr/>
            </a:pPr>
            <a:fld id="{4B87102E-BDAB-46A5-93BB-5D401C141D59}" type="datetime1">
              <a:rPr lang="zh-CN" altLang="en-US"/>
              <a:pPr>
                <a:defRPr/>
              </a:pPr>
              <a:t>2019-12-04</a:t>
            </a:fld>
            <a:endParaRPr lang="zh-CN" altLang="en-US"/>
          </a:p>
        </p:txBody>
      </p:sp>
    </p:spTree>
    <p:extLst>
      <p:ext uri="{BB962C8B-B14F-4D97-AF65-F5344CB8AC3E}">
        <p14:creationId xmlns:p14="http://schemas.microsoft.com/office/powerpoint/2010/main" val="4085896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56CA0450-2F66-475D-A535-55B42F48BAB7}"/>
              </a:ext>
            </a:extLst>
          </p:cNvPr>
          <p:cNvSpPr>
            <a:spLocks noGrp="1" noChangeArrowheads="1"/>
          </p:cNvSpPr>
          <p:nvPr>
            <p:ph type="dt" sz="half" idx="10"/>
          </p:nvPr>
        </p:nvSpPr>
        <p:spPr>
          <a:ln/>
        </p:spPr>
        <p:txBody>
          <a:bodyPr/>
          <a:lstStyle>
            <a:lvl1pPr>
              <a:defRPr/>
            </a:lvl1pPr>
          </a:lstStyle>
          <a:p>
            <a:pPr>
              <a:defRPr/>
            </a:pPr>
            <a:fld id="{6A5B44D2-A067-4F81-BC53-673621246ABA}" type="datetime1">
              <a:rPr lang="zh-CN" altLang="en-US"/>
              <a:pPr>
                <a:defRPr/>
              </a:pPr>
              <a:t>2019-12-04</a:t>
            </a:fld>
            <a:endParaRPr lang="zh-CN" altLang="en-US"/>
          </a:p>
        </p:txBody>
      </p:sp>
    </p:spTree>
    <p:extLst>
      <p:ext uri="{BB962C8B-B14F-4D97-AF65-F5344CB8AC3E}">
        <p14:creationId xmlns:p14="http://schemas.microsoft.com/office/powerpoint/2010/main" val="25951340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C5F17849-62EA-4046-B93A-4951AC52155E}"/>
              </a:ext>
            </a:extLst>
          </p:cNvPr>
          <p:cNvSpPr>
            <a:spLocks noGrp="1" noChangeArrowheads="1"/>
          </p:cNvSpPr>
          <p:nvPr>
            <p:ph type="dt" sz="half" idx="10"/>
          </p:nvPr>
        </p:nvSpPr>
        <p:spPr>
          <a:ln/>
        </p:spPr>
        <p:txBody>
          <a:bodyPr/>
          <a:lstStyle>
            <a:lvl1pPr>
              <a:defRPr/>
            </a:lvl1pPr>
          </a:lstStyle>
          <a:p>
            <a:pPr>
              <a:defRPr/>
            </a:pPr>
            <a:fld id="{6477B9EF-539C-4F52-A2AD-3984534D0B8E}" type="datetime1">
              <a:rPr lang="zh-CN" altLang="en-US"/>
              <a:pPr>
                <a:defRPr/>
              </a:pPr>
              <a:t>2019-12-04</a:t>
            </a:fld>
            <a:endParaRPr lang="zh-CN" altLang="en-US"/>
          </a:p>
        </p:txBody>
      </p:sp>
    </p:spTree>
    <p:extLst>
      <p:ext uri="{BB962C8B-B14F-4D97-AF65-F5344CB8AC3E}">
        <p14:creationId xmlns:p14="http://schemas.microsoft.com/office/powerpoint/2010/main" val="6445713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BBA5B1A3-450B-480C-8616-64DC62531514}"/>
              </a:ext>
            </a:extLst>
          </p:cNvPr>
          <p:cNvSpPr>
            <a:spLocks noGrp="1" noChangeArrowheads="1"/>
          </p:cNvSpPr>
          <p:nvPr>
            <p:ph type="dt" sz="half" idx="10"/>
          </p:nvPr>
        </p:nvSpPr>
        <p:spPr>
          <a:ln/>
        </p:spPr>
        <p:txBody>
          <a:bodyPr/>
          <a:lstStyle>
            <a:lvl1pPr>
              <a:defRPr/>
            </a:lvl1pPr>
          </a:lstStyle>
          <a:p>
            <a:pPr>
              <a:defRPr/>
            </a:pPr>
            <a:fld id="{C2638D7D-7F12-4257-A735-6B7EA22B022C}" type="datetime1">
              <a:rPr lang="zh-CN" altLang="en-US"/>
              <a:pPr>
                <a:defRPr/>
              </a:pPr>
              <a:t>2019-12-04</a:t>
            </a:fld>
            <a:endParaRPr lang="zh-CN" altLang="en-US"/>
          </a:p>
        </p:txBody>
      </p:sp>
    </p:spTree>
    <p:extLst>
      <p:ext uri="{BB962C8B-B14F-4D97-AF65-F5344CB8AC3E}">
        <p14:creationId xmlns:p14="http://schemas.microsoft.com/office/powerpoint/2010/main" val="31755872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15D6EC30-577B-4BE3-A7A0-F6B055FB2E12}"/>
              </a:ext>
            </a:extLst>
          </p:cNvPr>
          <p:cNvSpPr>
            <a:spLocks noGrp="1" noChangeArrowheads="1"/>
          </p:cNvSpPr>
          <p:nvPr>
            <p:ph type="dt" sz="half" idx="10"/>
          </p:nvPr>
        </p:nvSpPr>
        <p:spPr>
          <a:ln/>
        </p:spPr>
        <p:txBody>
          <a:bodyPr/>
          <a:lstStyle>
            <a:lvl1pPr>
              <a:defRPr/>
            </a:lvl1pPr>
          </a:lstStyle>
          <a:p>
            <a:pPr>
              <a:defRPr/>
            </a:pPr>
            <a:fld id="{D8C6E60F-8644-4AD6-B0B9-239005113297}" type="datetime1">
              <a:rPr lang="zh-CN" altLang="en-US"/>
              <a:pPr>
                <a:defRPr/>
              </a:pPr>
              <a:t>2019-12-04</a:t>
            </a:fld>
            <a:endParaRPr lang="zh-CN" altLang="en-US"/>
          </a:p>
        </p:txBody>
      </p:sp>
    </p:spTree>
    <p:extLst>
      <p:ext uri="{BB962C8B-B14F-4D97-AF65-F5344CB8AC3E}">
        <p14:creationId xmlns:p14="http://schemas.microsoft.com/office/powerpoint/2010/main" val="3850314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2E360706-8F3E-482E-B808-967B401693E7}"/>
              </a:ext>
            </a:extLst>
          </p:cNvPr>
          <p:cNvSpPr>
            <a:spLocks noGrp="1" noChangeArrowheads="1"/>
          </p:cNvSpPr>
          <p:nvPr>
            <p:ph type="dt" sz="half" idx="10"/>
          </p:nvPr>
        </p:nvSpPr>
        <p:spPr>
          <a:ln/>
        </p:spPr>
        <p:txBody>
          <a:bodyPr/>
          <a:lstStyle>
            <a:lvl1pPr>
              <a:defRPr/>
            </a:lvl1pPr>
          </a:lstStyle>
          <a:p>
            <a:pPr>
              <a:defRPr/>
            </a:pPr>
            <a:fld id="{592268AE-85D4-41DF-82E6-0D322094EF82}" type="datetime1">
              <a:rPr lang="zh-CN" altLang="en-US"/>
              <a:pPr>
                <a:defRPr/>
              </a:pPr>
              <a:t>2019-12-04</a:t>
            </a:fld>
            <a:endParaRPr lang="zh-CN" altLang="en-US"/>
          </a:p>
        </p:txBody>
      </p:sp>
    </p:spTree>
    <p:extLst>
      <p:ext uri="{BB962C8B-B14F-4D97-AF65-F5344CB8AC3E}">
        <p14:creationId xmlns:p14="http://schemas.microsoft.com/office/powerpoint/2010/main" val="1980014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F218FA0C-9419-4DF5-9E62-4A4FD228060A}"/>
              </a:ext>
            </a:extLst>
          </p:cNvPr>
          <p:cNvSpPr>
            <a:spLocks noGrp="1" noChangeArrowheads="1"/>
          </p:cNvSpPr>
          <p:nvPr>
            <p:ph type="dt" sz="half" idx="10"/>
          </p:nvPr>
        </p:nvSpPr>
        <p:spPr>
          <a:ln/>
        </p:spPr>
        <p:txBody>
          <a:bodyPr/>
          <a:lstStyle>
            <a:lvl1pPr>
              <a:defRPr/>
            </a:lvl1pPr>
          </a:lstStyle>
          <a:p>
            <a:pPr>
              <a:defRPr/>
            </a:pPr>
            <a:fld id="{FB47D210-2A9C-45BB-BDD8-C0BCE5F359B9}" type="datetime1">
              <a:rPr lang="zh-CN" altLang="en-US"/>
              <a:pPr>
                <a:defRPr/>
              </a:pPr>
              <a:t>2019-12-04</a:t>
            </a:fld>
            <a:endParaRPr lang="zh-CN" altLang="en-US"/>
          </a:p>
        </p:txBody>
      </p:sp>
    </p:spTree>
    <p:extLst>
      <p:ext uri="{BB962C8B-B14F-4D97-AF65-F5344CB8AC3E}">
        <p14:creationId xmlns:p14="http://schemas.microsoft.com/office/powerpoint/2010/main" val="8631670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8902AB37-4B42-4DC6-9DF9-DAE2EA27B7C6}"/>
              </a:ext>
            </a:extLst>
          </p:cNvPr>
          <p:cNvSpPr>
            <a:spLocks noGrp="1" noChangeArrowheads="1"/>
          </p:cNvSpPr>
          <p:nvPr>
            <p:ph type="dt" sz="half" idx="10"/>
          </p:nvPr>
        </p:nvSpPr>
        <p:spPr>
          <a:ln/>
        </p:spPr>
        <p:txBody>
          <a:bodyPr/>
          <a:lstStyle>
            <a:lvl1pPr>
              <a:defRPr/>
            </a:lvl1pPr>
          </a:lstStyle>
          <a:p>
            <a:pPr>
              <a:defRPr/>
            </a:pPr>
            <a:fld id="{E9BA6C2B-3A7D-43A3-B301-779689315535}" type="datetime1">
              <a:rPr lang="zh-CN" altLang="en-US"/>
              <a:pPr>
                <a:defRPr/>
              </a:pPr>
              <a:t>2019-12-04</a:t>
            </a:fld>
            <a:endParaRPr lang="zh-CN" altLang="en-US"/>
          </a:p>
        </p:txBody>
      </p:sp>
    </p:spTree>
    <p:extLst>
      <p:ext uri="{BB962C8B-B14F-4D97-AF65-F5344CB8AC3E}">
        <p14:creationId xmlns:p14="http://schemas.microsoft.com/office/powerpoint/2010/main" val="333901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2250616E-01EE-45B7-85C9-63A6CE6DD7A1}"/>
              </a:ext>
            </a:extLst>
          </p:cNvPr>
          <p:cNvSpPr>
            <a:spLocks noGrp="1" noChangeArrowheads="1"/>
          </p:cNvSpPr>
          <p:nvPr>
            <p:ph type="dt" sz="half" idx="10"/>
          </p:nvPr>
        </p:nvSpPr>
        <p:spPr/>
        <p:txBody>
          <a:bodyPr/>
          <a:lstStyle>
            <a:lvl1pPr>
              <a:defRPr/>
            </a:lvl1pPr>
          </a:lstStyle>
          <a:p>
            <a:pPr>
              <a:defRPr/>
            </a:pPr>
            <a:fld id="{473BB667-0BF0-48DB-A253-80EA4B3B613C}" type="datetime1">
              <a:rPr lang="zh-CN" altLang="en-US"/>
              <a:pPr>
                <a:defRPr/>
              </a:pPr>
              <a:t>2019-12-04</a:t>
            </a:fld>
            <a:endParaRPr lang="zh-CN" altLang="en-US"/>
          </a:p>
        </p:txBody>
      </p:sp>
      <p:sp>
        <p:nvSpPr>
          <p:cNvPr id="8" name="Rectangle 5">
            <a:extLst>
              <a:ext uri="{FF2B5EF4-FFF2-40B4-BE49-F238E27FC236}">
                <a16:creationId xmlns:a16="http://schemas.microsoft.com/office/drawing/2014/main" id="{55C42969-493A-4E80-8916-6F08DD6B7E0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Rectangle 6">
            <a:extLst>
              <a:ext uri="{FF2B5EF4-FFF2-40B4-BE49-F238E27FC236}">
                <a16:creationId xmlns:a16="http://schemas.microsoft.com/office/drawing/2014/main" id="{38E846A4-0660-4A8A-8318-A87DDDA2FA0F}"/>
              </a:ext>
            </a:extLst>
          </p:cNvPr>
          <p:cNvSpPr>
            <a:spLocks noGrp="1" noChangeArrowheads="1"/>
          </p:cNvSpPr>
          <p:nvPr>
            <p:ph type="sldNum" sz="quarter" idx="12"/>
          </p:nvPr>
        </p:nvSpPr>
        <p:spPr/>
        <p:txBody>
          <a:bodyPr/>
          <a:lstStyle>
            <a:lvl1pPr>
              <a:defRPr/>
            </a:lvl1pPr>
          </a:lstStyle>
          <a:p>
            <a:pPr>
              <a:defRPr/>
            </a:pPr>
            <a:r>
              <a:rPr lang="en-US" altLang="zh-CN"/>
              <a:t>2-</a:t>
            </a:r>
            <a:fld id="{0AAF606A-1D14-4501-8FA6-7F3BC2A01F30}" type="slidenum">
              <a:rPr lang="en-US" altLang="zh-CN" dirty="0"/>
              <a:pPr>
                <a:defRPr/>
              </a:pPr>
              <a:t>‹#›</a:t>
            </a:fld>
            <a:endParaRPr lang="en-US" altLang="zh-CN"/>
          </a:p>
        </p:txBody>
      </p:sp>
    </p:spTree>
    <p:extLst>
      <p:ext uri="{BB962C8B-B14F-4D97-AF65-F5344CB8AC3E}">
        <p14:creationId xmlns:p14="http://schemas.microsoft.com/office/powerpoint/2010/main" val="6100450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9BFCF8-CA9C-47AA-A816-79934D89AB7E}"/>
              </a:ext>
            </a:extLst>
          </p:cNvPr>
          <p:cNvSpPr>
            <a:spLocks noGrp="1" noChangeArrowheads="1"/>
          </p:cNvSpPr>
          <p:nvPr>
            <p:ph type="dt" sz="half" idx="10"/>
          </p:nvPr>
        </p:nvSpPr>
        <p:spPr>
          <a:ln/>
        </p:spPr>
        <p:txBody>
          <a:bodyPr/>
          <a:lstStyle>
            <a:lvl1pPr>
              <a:defRPr/>
            </a:lvl1pPr>
          </a:lstStyle>
          <a:p>
            <a:pPr>
              <a:defRPr/>
            </a:pPr>
            <a:fld id="{FAAE2C1B-10DE-45BB-8EB7-4C491607B3AB}" type="datetime1">
              <a:rPr lang="zh-CN" altLang="en-US"/>
              <a:pPr>
                <a:defRPr/>
              </a:pPr>
              <a:t>2019-12-04</a:t>
            </a:fld>
            <a:endParaRPr lang="zh-CN" altLang="en-US"/>
          </a:p>
        </p:txBody>
      </p:sp>
    </p:spTree>
    <p:extLst>
      <p:ext uri="{BB962C8B-B14F-4D97-AF65-F5344CB8AC3E}">
        <p14:creationId xmlns:p14="http://schemas.microsoft.com/office/powerpoint/2010/main" val="2428729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A7888497-0345-47BC-956C-30014B00F3AE}"/>
              </a:ext>
            </a:extLst>
          </p:cNvPr>
          <p:cNvSpPr>
            <a:spLocks noGrp="1" noChangeArrowheads="1"/>
          </p:cNvSpPr>
          <p:nvPr>
            <p:ph type="dt" sz="half" idx="10"/>
          </p:nvPr>
        </p:nvSpPr>
        <p:spPr>
          <a:ln/>
        </p:spPr>
        <p:txBody>
          <a:bodyPr/>
          <a:lstStyle>
            <a:lvl1pPr>
              <a:defRPr/>
            </a:lvl1pPr>
          </a:lstStyle>
          <a:p>
            <a:pPr>
              <a:defRPr/>
            </a:pPr>
            <a:fld id="{2EC32396-B5BE-471E-95B5-C75FD59E514D}" type="datetime1">
              <a:rPr lang="zh-CN" altLang="en-US"/>
              <a:pPr>
                <a:defRPr/>
              </a:pPr>
              <a:t>2019-12-04</a:t>
            </a:fld>
            <a:endParaRPr lang="zh-CN" altLang="en-US"/>
          </a:p>
        </p:txBody>
      </p:sp>
    </p:spTree>
    <p:extLst>
      <p:ext uri="{BB962C8B-B14F-4D97-AF65-F5344CB8AC3E}">
        <p14:creationId xmlns:p14="http://schemas.microsoft.com/office/powerpoint/2010/main" val="2980092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63064545-0B82-4ABD-9F83-C58DD4F23467}"/>
              </a:ext>
            </a:extLst>
          </p:cNvPr>
          <p:cNvSpPr>
            <a:spLocks noGrp="1" noChangeArrowheads="1"/>
          </p:cNvSpPr>
          <p:nvPr>
            <p:ph type="dt" sz="half" idx="10"/>
          </p:nvPr>
        </p:nvSpPr>
        <p:spPr>
          <a:ln/>
        </p:spPr>
        <p:txBody>
          <a:bodyPr/>
          <a:lstStyle>
            <a:lvl1pPr>
              <a:defRPr/>
            </a:lvl1pPr>
          </a:lstStyle>
          <a:p>
            <a:pPr>
              <a:defRPr/>
            </a:pPr>
            <a:fld id="{394FA16C-3DCB-492C-ACB1-76CADD5B98F3}" type="datetime1">
              <a:rPr lang="zh-CN" altLang="en-US"/>
              <a:pPr>
                <a:defRPr/>
              </a:pPr>
              <a:t>2019-12-04</a:t>
            </a:fld>
            <a:endParaRPr lang="zh-CN" altLang="en-US"/>
          </a:p>
        </p:txBody>
      </p:sp>
    </p:spTree>
    <p:extLst>
      <p:ext uri="{BB962C8B-B14F-4D97-AF65-F5344CB8AC3E}">
        <p14:creationId xmlns:p14="http://schemas.microsoft.com/office/powerpoint/2010/main" val="218829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76B03FF4-F25C-447F-AE8D-326B1E2D1C38}"/>
              </a:ext>
            </a:extLst>
          </p:cNvPr>
          <p:cNvSpPr>
            <a:spLocks noGrp="1" noChangeArrowheads="1"/>
          </p:cNvSpPr>
          <p:nvPr>
            <p:ph type="dt" sz="half" idx="10"/>
          </p:nvPr>
        </p:nvSpPr>
        <p:spPr/>
        <p:txBody>
          <a:bodyPr/>
          <a:lstStyle>
            <a:lvl1pPr>
              <a:defRPr/>
            </a:lvl1pPr>
          </a:lstStyle>
          <a:p>
            <a:pPr>
              <a:defRPr/>
            </a:pPr>
            <a:fld id="{C562C6F0-F6D3-4366-B93C-7F6003B8CF0B}" type="datetime1">
              <a:rPr lang="zh-CN" altLang="en-US"/>
              <a:pPr>
                <a:defRPr/>
              </a:pPr>
              <a:t>2019-12-04</a:t>
            </a:fld>
            <a:endParaRPr lang="zh-CN" altLang="en-US"/>
          </a:p>
        </p:txBody>
      </p:sp>
      <p:sp>
        <p:nvSpPr>
          <p:cNvPr id="4" name="Rectangle 5">
            <a:extLst>
              <a:ext uri="{FF2B5EF4-FFF2-40B4-BE49-F238E27FC236}">
                <a16:creationId xmlns:a16="http://schemas.microsoft.com/office/drawing/2014/main" id="{F568E030-6564-423E-BF78-470CCBF8F133}"/>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Rectangle 6">
            <a:extLst>
              <a:ext uri="{FF2B5EF4-FFF2-40B4-BE49-F238E27FC236}">
                <a16:creationId xmlns:a16="http://schemas.microsoft.com/office/drawing/2014/main" id="{3B46866F-424C-4B63-9C6C-54F46A6B920B}"/>
              </a:ext>
            </a:extLst>
          </p:cNvPr>
          <p:cNvSpPr>
            <a:spLocks noGrp="1" noChangeArrowheads="1"/>
          </p:cNvSpPr>
          <p:nvPr>
            <p:ph type="sldNum" sz="quarter" idx="12"/>
          </p:nvPr>
        </p:nvSpPr>
        <p:spPr/>
        <p:txBody>
          <a:bodyPr/>
          <a:lstStyle>
            <a:lvl1pPr>
              <a:defRPr/>
            </a:lvl1pPr>
          </a:lstStyle>
          <a:p>
            <a:pPr>
              <a:defRPr/>
            </a:pPr>
            <a:r>
              <a:rPr lang="en-US" altLang="zh-CN"/>
              <a:t>2-</a:t>
            </a:r>
            <a:fld id="{F73FC8FE-4D1E-438B-9399-6CA1FECA487A}" type="slidenum">
              <a:rPr lang="en-US" altLang="zh-CN" dirty="0"/>
              <a:pPr>
                <a:defRPr/>
              </a:pPr>
              <a:t>‹#›</a:t>
            </a:fld>
            <a:endParaRPr lang="en-US" altLang="zh-CN"/>
          </a:p>
        </p:txBody>
      </p:sp>
    </p:spTree>
    <p:extLst>
      <p:ext uri="{BB962C8B-B14F-4D97-AF65-F5344CB8AC3E}">
        <p14:creationId xmlns:p14="http://schemas.microsoft.com/office/powerpoint/2010/main" val="32822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382D064-9AA5-4A22-84A7-4EBF92F4E50E}"/>
              </a:ext>
            </a:extLst>
          </p:cNvPr>
          <p:cNvSpPr>
            <a:spLocks noGrp="1" noChangeArrowheads="1"/>
          </p:cNvSpPr>
          <p:nvPr>
            <p:ph type="dt" sz="half" idx="10"/>
          </p:nvPr>
        </p:nvSpPr>
        <p:spPr/>
        <p:txBody>
          <a:bodyPr/>
          <a:lstStyle>
            <a:lvl1pPr>
              <a:defRPr/>
            </a:lvl1pPr>
          </a:lstStyle>
          <a:p>
            <a:pPr>
              <a:defRPr/>
            </a:pPr>
            <a:fld id="{2A3171D1-4ECF-4CA1-810E-FAF64D5E121E}" type="datetime1">
              <a:rPr lang="zh-CN" altLang="en-US"/>
              <a:pPr>
                <a:defRPr/>
              </a:pPr>
              <a:t>2019-12-04</a:t>
            </a:fld>
            <a:endParaRPr lang="zh-CN" altLang="en-US"/>
          </a:p>
        </p:txBody>
      </p:sp>
      <p:sp>
        <p:nvSpPr>
          <p:cNvPr id="3" name="Rectangle 5">
            <a:extLst>
              <a:ext uri="{FF2B5EF4-FFF2-40B4-BE49-F238E27FC236}">
                <a16:creationId xmlns:a16="http://schemas.microsoft.com/office/drawing/2014/main" id="{EF0BD870-D095-494F-B5D9-B1072D5DC5C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4" name="Rectangle 6">
            <a:extLst>
              <a:ext uri="{FF2B5EF4-FFF2-40B4-BE49-F238E27FC236}">
                <a16:creationId xmlns:a16="http://schemas.microsoft.com/office/drawing/2014/main" id="{CB303773-86F3-48CC-9413-9A6D7E00F0C4}"/>
              </a:ext>
            </a:extLst>
          </p:cNvPr>
          <p:cNvSpPr>
            <a:spLocks noGrp="1" noChangeArrowheads="1"/>
          </p:cNvSpPr>
          <p:nvPr>
            <p:ph type="sldNum" sz="quarter" idx="12"/>
          </p:nvPr>
        </p:nvSpPr>
        <p:spPr/>
        <p:txBody>
          <a:bodyPr/>
          <a:lstStyle>
            <a:lvl1pPr>
              <a:defRPr/>
            </a:lvl1pPr>
          </a:lstStyle>
          <a:p>
            <a:pPr>
              <a:defRPr/>
            </a:pPr>
            <a:r>
              <a:rPr lang="en-US" altLang="zh-CN"/>
              <a:t>2-</a:t>
            </a:r>
            <a:fld id="{CB709629-FFC8-4AF1-829A-D5DB4C8C8A65}" type="slidenum">
              <a:rPr lang="en-US" altLang="zh-CN" dirty="0"/>
              <a:pPr>
                <a:defRPr/>
              </a:pPr>
              <a:t>‹#›</a:t>
            </a:fld>
            <a:endParaRPr lang="en-US" altLang="zh-CN"/>
          </a:p>
        </p:txBody>
      </p:sp>
    </p:spTree>
    <p:extLst>
      <p:ext uri="{BB962C8B-B14F-4D97-AF65-F5344CB8AC3E}">
        <p14:creationId xmlns:p14="http://schemas.microsoft.com/office/powerpoint/2010/main" val="58577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492559BF-6D2C-4FE7-ACFD-E581BF841A21}"/>
              </a:ext>
            </a:extLst>
          </p:cNvPr>
          <p:cNvSpPr>
            <a:spLocks noGrp="1" noChangeArrowheads="1"/>
          </p:cNvSpPr>
          <p:nvPr>
            <p:ph type="dt" sz="half" idx="10"/>
          </p:nvPr>
        </p:nvSpPr>
        <p:spPr/>
        <p:txBody>
          <a:bodyPr/>
          <a:lstStyle>
            <a:lvl1pPr>
              <a:defRPr/>
            </a:lvl1pPr>
          </a:lstStyle>
          <a:p>
            <a:pPr>
              <a:defRPr/>
            </a:pPr>
            <a:fld id="{D759077D-0449-4D7E-9F7C-8F97BC2C0E00}" type="datetime1">
              <a:rPr lang="zh-CN" altLang="en-US"/>
              <a:pPr>
                <a:defRPr/>
              </a:pPr>
              <a:t>2019-12-04</a:t>
            </a:fld>
            <a:endParaRPr lang="zh-CN" altLang="en-US"/>
          </a:p>
        </p:txBody>
      </p:sp>
      <p:sp>
        <p:nvSpPr>
          <p:cNvPr id="6" name="Rectangle 5">
            <a:extLst>
              <a:ext uri="{FF2B5EF4-FFF2-40B4-BE49-F238E27FC236}">
                <a16:creationId xmlns:a16="http://schemas.microsoft.com/office/drawing/2014/main" id="{7A45D794-B9B2-407F-973B-A9835423B3D9}"/>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76EB1FA9-969F-4439-B7A6-C87AD98A057F}"/>
              </a:ext>
            </a:extLst>
          </p:cNvPr>
          <p:cNvSpPr>
            <a:spLocks noGrp="1" noChangeArrowheads="1"/>
          </p:cNvSpPr>
          <p:nvPr>
            <p:ph type="sldNum" sz="quarter" idx="12"/>
          </p:nvPr>
        </p:nvSpPr>
        <p:spPr/>
        <p:txBody>
          <a:bodyPr/>
          <a:lstStyle>
            <a:lvl1pPr>
              <a:defRPr/>
            </a:lvl1pPr>
          </a:lstStyle>
          <a:p>
            <a:pPr>
              <a:defRPr/>
            </a:pPr>
            <a:r>
              <a:rPr lang="en-US" altLang="zh-CN"/>
              <a:t>2-</a:t>
            </a:r>
            <a:fld id="{E20C228D-47C0-4CB2-B4AE-06CA49FDA76C}" type="slidenum">
              <a:rPr lang="en-US" altLang="zh-CN" dirty="0"/>
              <a:pPr>
                <a:defRPr/>
              </a:pPr>
              <a:t>‹#›</a:t>
            </a:fld>
            <a:endParaRPr lang="en-US" altLang="zh-CN"/>
          </a:p>
        </p:txBody>
      </p:sp>
    </p:spTree>
    <p:extLst>
      <p:ext uri="{BB962C8B-B14F-4D97-AF65-F5344CB8AC3E}">
        <p14:creationId xmlns:p14="http://schemas.microsoft.com/office/powerpoint/2010/main" val="153194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59C940F2-62A6-4268-8F35-D6A669D4AC59}"/>
              </a:ext>
            </a:extLst>
          </p:cNvPr>
          <p:cNvSpPr>
            <a:spLocks noGrp="1" noChangeArrowheads="1"/>
          </p:cNvSpPr>
          <p:nvPr>
            <p:ph type="dt" sz="half" idx="10"/>
          </p:nvPr>
        </p:nvSpPr>
        <p:spPr/>
        <p:txBody>
          <a:bodyPr/>
          <a:lstStyle>
            <a:lvl1pPr>
              <a:defRPr/>
            </a:lvl1pPr>
          </a:lstStyle>
          <a:p>
            <a:pPr>
              <a:defRPr/>
            </a:pPr>
            <a:fld id="{1840D449-120F-499E-9DCA-1F86AAEB781A}" type="datetime1">
              <a:rPr lang="zh-CN" altLang="en-US"/>
              <a:pPr>
                <a:defRPr/>
              </a:pPr>
              <a:t>2019-12-04</a:t>
            </a:fld>
            <a:endParaRPr lang="zh-CN" altLang="en-US"/>
          </a:p>
        </p:txBody>
      </p:sp>
      <p:sp>
        <p:nvSpPr>
          <p:cNvPr id="6" name="Rectangle 5">
            <a:extLst>
              <a:ext uri="{FF2B5EF4-FFF2-40B4-BE49-F238E27FC236}">
                <a16:creationId xmlns:a16="http://schemas.microsoft.com/office/drawing/2014/main" id="{1B37EAF1-B2C6-43AD-A8BD-8A75331653E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F7BAB8B7-9751-407A-BCF6-E99EEA43299A}"/>
              </a:ext>
            </a:extLst>
          </p:cNvPr>
          <p:cNvSpPr>
            <a:spLocks noGrp="1" noChangeArrowheads="1"/>
          </p:cNvSpPr>
          <p:nvPr>
            <p:ph type="sldNum" sz="quarter" idx="12"/>
          </p:nvPr>
        </p:nvSpPr>
        <p:spPr/>
        <p:txBody>
          <a:bodyPr/>
          <a:lstStyle>
            <a:lvl1pPr>
              <a:defRPr/>
            </a:lvl1pPr>
          </a:lstStyle>
          <a:p>
            <a:pPr>
              <a:defRPr/>
            </a:pPr>
            <a:r>
              <a:rPr lang="en-US" altLang="zh-CN"/>
              <a:t>2-</a:t>
            </a:r>
            <a:fld id="{250E4831-88FC-4862-A931-2242F8260197}" type="slidenum">
              <a:rPr lang="en-US" altLang="zh-CN" dirty="0"/>
              <a:pPr>
                <a:defRPr/>
              </a:pPr>
              <a:t>‹#›</a:t>
            </a:fld>
            <a:endParaRPr lang="en-US" altLang="zh-CN"/>
          </a:p>
        </p:txBody>
      </p:sp>
    </p:spTree>
    <p:extLst>
      <p:ext uri="{BB962C8B-B14F-4D97-AF65-F5344CB8AC3E}">
        <p14:creationId xmlns:p14="http://schemas.microsoft.com/office/powerpoint/2010/main" val="304521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8AAE5A6-91EE-456E-80DE-2C3E5DE5BE91}"/>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CB706AC-5793-405C-AB56-6FC01E8ACCBE}"/>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62856D7-EAAF-498C-9746-02CABBAA2A5F}"/>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BDB21736-6E66-47E5-9B87-3362D08C69C4}" type="datetime1">
              <a:rPr lang="zh-CN" altLang="en-US"/>
              <a:pPr>
                <a:defRPr/>
              </a:pPr>
              <a:t>2019-12-04</a:t>
            </a:fld>
            <a:endParaRPr lang="zh-CN" altLang="en-US"/>
          </a:p>
        </p:txBody>
      </p:sp>
      <p:sp>
        <p:nvSpPr>
          <p:cNvPr id="1029" name="Rectangle 5">
            <a:extLst>
              <a:ext uri="{FF2B5EF4-FFF2-40B4-BE49-F238E27FC236}">
                <a16:creationId xmlns:a16="http://schemas.microsoft.com/office/drawing/2014/main" id="{2DCA9D31-BEFC-40CB-BB31-F49D405B9591}"/>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1030" name="Rectangle 6">
            <a:extLst>
              <a:ext uri="{FF2B5EF4-FFF2-40B4-BE49-F238E27FC236}">
                <a16:creationId xmlns:a16="http://schemas.microsoft.com/office/drawing/2014/main" id="{BDED0F2E-2552-4EA0-89AE-B402DA253389}"/>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2-</a:t>
            </a:r>
            <a:fld id="{081682FB-979A-4B53-A262-F2B8A04D8743}"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7E65584-9668-4B5C-B8BF-B3C1077AF686}"/>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a:extLst>
              <a:ext uri="{FF2B5EF4-FFF2-40B4-BE49-F238E27FC236}">
                <a16:creationId xmlns:a16="http://schemas.microsoft.com/office/drawing/2014/main" id="{66FFEA40-04A7-4664-A983-827CDB8C6FA5}"/>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6" name="Date Placeholder 1">
            <a:extLst>
              <a:ext uri="{FF2B5EF4-FFF2-40B4-BE49-F238E27FC236}">
                <a16:creationId xmlns:a16="http://schemas.microsoft.com/office/drawing/2014/main" id="{387114E1-85BD-40DD-817B-6320131A5C57}"/>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48F1033F-FDE4-4175-848F-BECAAB5387BF}" type="datetime1">
              <a:rPr lang="zh-CN" altLang="en-US"/>
              <a:pPr>
                <a:defRPr/>
              </a:pPr>
              <a:t>2019-12-04</a:t>
            </a:fld>
            <a:endParaRPr lang="zh-CN" altLang="en-US"/>
          </a:p>
        </p:txBody>
      </p:sp>
      <p:sp>
        <p:nvSpPr>
          <p:cNvPr id="3077" name="Footer Placeholder 2">
            <a:extLst>
              <a:ext uri="{FF2B5EF4-FFF2-40B4-BE49-F238E27FC236}">
                <a16:creationId xmlns:a16="http://schemas.microsoft.com/office/drawing/2014/main" id="{31A736CA-7CB7-4813-8224-9ADB87A21F9E}"/>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3078" name="Slide Number Placeholder 3">
            <a:extLst>
              <a:ext uri="{FF2B5EF4-FFF2-40B4-BE49-F238E27FC236}">
                <a16:creationId xmlns:a16="http://schemas.microsoft.com/office/drawing/2014/main" id="{45450439-C2B3-4A84-9EF0-A574798D1EBB}"/>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1-</a:t>
            </a:r>
            <a:fld id="{7AE1342C-C1BD-4369-84CF-FB83EABE687D}"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6D0FEB8-D79A-458C-A801-F28322E8F1FA}"/>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195F51A1-EC8C-4625-A183-7AA4A15D8822}"/>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Date Placeholder 4">
            <a:extLst>
              <a:ext uri="{FF2B5EF4-FFF2-40B4-BE49-F238E27FC236}">
                <a16:creationId xmlns:a16="http://schemas.microsoft.com/office/drawing/2014/main" id="{5C283905-4E79-4734-8A99-5ECCB506A760}"/>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D2461615-AB33-46B7-A3C6-3C965089CEF8}" type="datetime1">
              <a:rPr lang="zh-CN" altLang="en-US"/>
              <a:pPr>
                <a:defRPr/>
              </a:pPr>
              <a:t>2019-12-04</a:t>
            </a:fld>
            <a:endParaRPr lang="zh-CN" altLang="en-US"/>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BAB15A2-B71D-4A90-B3B7-35CC74920673}"/>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9F57E2A5-A4BE-4090-BF88-7447D5A8BF27}"/>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124" name="Date Placeholder 3">
            <a:extLst>
              <a:ext uri="{FF2B5EF4-FFF2-40B4-BE49-F238E27FC236}">
                <a16:creationId xmlns:a16="http://schemas.microsoft.com/office/drawing/2014/main" id="{DB3C3CE9-717B-47DA-83A1-92CF59094A2C}"/>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B9F3A21E-360A-4A72-9A43-A351029AE2FA}" type="datetime1">
              <a:rPr lang="zh-CN" altLang="en-US"/>
              <a:pPr>
                <a:defRPr/>
              </a:pPr>
              <a:t>2019-12-04</a:t>
            </a:fld>
            <a:endParaRPr lang="zh-CN" altLang="en-US"/>
          </a:p>
        </p:txBody>
      </p:sp>
    </p:spTree>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751813D-18E7-438C-BA8B-17EC103FE2B2}"/>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3" name="Rectangle 3">
            <a:extLst>
              <a:ext uri="{FF2B5EF4-FFF2-40B4-BE49-F238E27FC236}">
                <a16:creationId xmlns:a16="http://schemas.microsoft.com/office/drawing/2014/main" id="{51732F77-449B-4A1E-8B75-8A74EBAB0263}"/>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8" name="Date Placeholder 3">
            <a:extLst>
              <a:ext uri="{FF2B5EF4-FFF2-40B4-BE49-F238E27FC236}">
                <a16:creationId xmlns:a16="http://schemas.microsoft.com/office/drawing/2014/main" id="{5493688A-171D-462B-AF95-5F076C37A759}"/>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4CF757F8-13D5-494D-8204-786E1B44E4C2}" type="datetime1">
              <a:rPr lang="zh-CN" altLang="en-US"/>
              <a:pPr>
                <a:defRPr/>
              </a:pPr>
              <a:t>2019-12-04</a:t>
            </a:fld>
            <a:endParaRPr lang="zh-CN" altLang="en-US"/>
          </a:p>
        </p:txBody>
      </p:sp>
    </p:spTree>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23.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9.xml"/><Relationship Id="rId7" Type="http://schemas.openxmlformats.org/officeDocument/2006/relationships/image" Target="../media/image25.w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6.wmf"/></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6.wmf"/><Relationship Id="rId3" Type="http://schemas.openxmlformats.org/officeDocument/2006/relationships/notesSlide" Target="../notesSlides/notesSlide17.xml"/><Relationship Id="rId7" Type="http://schemas.openxmlformats.org/officeDocument/2006/relationships/image" Target="../media/image25.wmf"/><Relationship Id="rId12"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42.wmf"/><Relationship Id="rId5" Type="http://schemas.openxmlformats.org/officeDocument/2006/relationships/image" Target="../media/image24.wmf"/><Relationship Id="rId15" Type="http://schemas.openxmlformats.org/officeDocument/2006/relationships/image" Target="../media/image27.wmf"/><Relationship Id="rId10" Type="http://schemas.openxmlformats.org/officeDocument/2006/relationships/oleObject" Target="../embeddings/oleObject7.bin"/><Relationship Id="rId4" Type="http://schemas.openxmlformats.org/officeDocument/2006/relationships/oleObject" Target="../embeddings/oleObject2.bin"/><Relationship Id="rId9" Type="http://schemas.openxmlformats.org/officeDocument/2006/relationships/image" Target="../media/image41.wmf"/><Relationship Id="rId14"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3.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3.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45.wmf"/><Relationship Id="rId3" Type="http://schemas.openxmlformats.org/officeDocument/2006/relationships/notesSlide" Target="../notesSlides/notesSlide18.xml"/><Relationship Id="rId7" Type="http://schemas.openxmlformats.org/officeDocument/2006/relationships/image" Target="../media/image25.wmf"/><Relationship Id="rId12" Type="http://schemas.openxmlformats.org/officeDocument/2006/relationships/oleObject" Target="../embeddings/oleObject8.bin"/><Relationship Id="rId17" Type="http://schemas.openxmlformats.org/officeDocument/2006/relationships/image" Target="../media/image27.wmf"/><Relationship Id="rId2" Type="http://schemas.openxmlformats.org/officeDocument/2006/relationships/slideLayout" Target="../slideLayouts/slideLayout18.xml"/><Relationship Id="rId16" Type="http://schemas.openxmlformats.org/officeDocument/2006/relationships/oleObject" Target="../embeddings/oleObject5.bin"/><Relationship Id="rId1" Type="http://schemas.openxmlformats.org/officeDocument/2006/relationships/vmlDrawing" Target="../drawings/vmlDrawing4.vml"/><Relationship Id="rId6" Type="http://schemas.openxmlformats.org/officeDocument/2006/relationships/oleObject" Target="../embeddings/oleObject3.bin"/><Relationship Id="rId11" Type="http://schemas.openxmlformats.org/officeDocument/2006/relationships/image" Target="../media/image42.wmf"/><Relationship Id="rId5" Type="http://schemas.openxmlformats.org/officeDocument/2006/relationships/image" Target="../media/image24.wmf"/><Relationship Id="rId15" Type="http://schemas.openxmlformats.org/officeDocument/2006/relationships/image" Target="../media/image26.wmf"/><Relationship Id="rId10" Type="http://schemas.openxmlformats.org/officeDocument/2006/relationships/oleObject" Target="../embeddings/oleObject7.bin"/><Relationship Id="rId4" Type="http://schemas.openxmlformats.org/officeDocument/2006/relationships/oleObject" Target="../embeddings/oleObject2.bin"/><Relationship Id="rId9" Type="http://schemas.openxmlformats.org/officeDocument/2006/relationships/image" Target="../media/image41.wmf"/><Relationship Id="rId1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50.emf"/><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image" Target="../media/image47.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52.wmf"/><Relationship Id="rId5" Type="http://schemas.openxmlformats.org/officeDocument/2006/relationships/oleObject" Target="../embeddings/oleObject15.bin"/><Relationship Id="rId4" Type="http://schemas.openxmlformats.org/officeDocument/2006/relationships/image" Target="../media/image5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image" Target="../media/image54.wmf"/><Relationship Id="rId5" Type="http://schemas.openxmlformats.org/officeDocument/2006/relationships/oleObject" Target="../embeddings/oleObject18.bin"/><Relationship Id="rId4" Type="http://schemas.openxmlformats.org/officeDocument/2006/relationships/image" Target="../media/image53.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8.xml"/><Relationship Id="rId1" Type="http://schemas.openxmlformats.org/officeDocument/2006/relationships/vmlDrawing" Target="../drawings/vmlDrawing8.vml"/><Relationship Id="rId6" Type="http://schemas.openxmlformats.org/officeDocument/2006/relationships/image" Target="../media/image56.wmf"/><Relationship Id="rId5" Type="http://schemas.openxmlformats.org/officeDocument/2006/relationships/oleObject" Target="../embeddings/oleObject20.bin"/><Relationship Id="rId4" Type="http://schemas.openxmlformats.org/officeDocument/2006/relationships/image" Target="../media/image55.wmf"/></Relationships>
</file>

<file path=ppt/slides/_rels/slide3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1.wmf"/><Relationship Id="rId2" Type="http://schemas.openxmlformats.org/officeDocument/2006/relationships/slideLayout" Target="../slideLayouts/slideLayout18.xml"/><Relationship Id="rId1" Type="http://schemas.openxmlformats.org/officeDocument/2006/relationships/vmlDrawing" Target="../drawings/vmlDrawing9.vml"/><Relationship Id="rId6" Type="http://schemas.openxmlformats.org/officeDocument/2006/relationships/image" Target="../media/image58.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0.emf"/><Relationship Id="rId4" Type="http://schemas.openxmlformats.org/officeDocument/2006/relationships/image" Target="../media/image57.wmf"/><Relationship Id="rId9" Type="http://schemas.openxmlformats.org/officeDocument/2006/relationships/oleObject" Target="../embeddings/oleObject24.bin"/></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tiff"/><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72.emf"/><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97900E4F-47AD-459F-A42F-7B4608333ED8}"/>
              </a:ext>
            </a:extLst>
          </p:cNvPr>
          <p:cNvSpPr>
            <a:spLocks noChangeArrowheads="1"/>
          </p:cNvSpPr>
          <p:nvPr/>
        </p:nvSpPr>
        <p:spPr bwMode="auto">
          <a:xfrm>
            <a:off x="2657475" y="2919413"/>
            <a:ext cx="4694238"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SzTx/>
              <a:buFont typeface="Arial" panose="020B0604020202020204" pitchFamily="34" charset="0"/>
              <a:buNone/>
            </a:pPr>
            <a:r>
              <a:rPr lang="zh-CN" altLang="en-US" sz="4400" b="1">
                <a:latin typeface="Arial" panose="020B0604020202020204" pitchFamily="34" charset="0"/>
                <a:ea typeface="楷体_GB2312"/>
                <a:cs typeface="楷体_GB2312"/>
              </a:rPr>
              <a:t>智能机器人技术</a:t>
            </a:r>
            <a:endParaRPr lang="en-US" altLang="zh-CN" sz="4400">
              <a:solidFill>
                <a:srgbClr val="000099"/>
              </a:solidFill>
            </a:endParaRPr>
          </a:p>
        </p:txBody>
      </p:sp>
      <p:pic>
        <p:nvPicPr>
          <p:cNvPr id="29699" name="Picture 9" descr="underline_base">
            <a:extLst>
              <a:ext uri="{FF2B5EF4-FFF2-40B4-BE49-F238E27FC236}">
                <a16:creationId xmlns:a16="http://schemas.microsoft.com/office/drawing/2014/main" id="{A02D95CD-BA5A-498E-8C38-7BBD6C2D6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38" y="3706813"/>
            <a:ext cx="51196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D:\class\Introduction to Robotics\PPT_2015\introduction\materials\car1.jpg">
            <a:extLst>
              <a:ext uri="{FF2B5EF4-FFF2-40B4-BE49-F238E27FC236}">
                <a16:creationId xmlns:a16="http://schemas.microsoft.com/office/drawing/2014/main" id="{0CBE533A-C141-4AF7-B1CA-F6AE6D347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0"/>
            <a:ext cx="12017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descr="D:\class\Introduction to Robotics\PPT_2015\introduction\materials\car2.jpg">
            <a:extLst>
              <a:ext uri="{FF2B5EF4-FFF2-40B4-BE49-F238E27FC236}">
                <a16:creationId xmlns:a16="http://schemas.microsoft.com/office/drawing/2014/main" id="{26C6C21E-B8D8-42BA-8CAA-1912182DD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195263"/>
            <a:ext cx="9937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D:\class\Introduction to Robotics\PPT_2015\introduction\materials\car3.jpg">
            <a:extLst>
              <a:ext uri="{FF2B5EF4-FFF2-40B4-BE49-F238E27FC236}">
                <a16:creationId xmlns:a16="http://schemas.microsoft.com/office/drawing/2014/main" id="{BE81BC2B-6FD1-443E-AB5E-C62872E5B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1306513"/>
            <a:ext cx="11874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8">
            <a:extLst>
              <a:ext uri="{FF2B5EF4-FFF2-40B4-BE49-F238E27FC236}">
                <a16:creationId xmlns:a16="http://schemas.microsoft.com/office/drawing/2014/main" id="{7BFE2A6E-DD89-4644-9FEA-52B92D0B6C2E}"/>
              </a:ext>
            </a:extLst>
          </p:cNvPr>
          <p:cNvSpPr txBox="1">
            <a:spLocks noChangeArrowheads="1"/>
          </p:cNvSpPr>
          <p:nvPr/>
        </p:nvSpPr>
        <p:spPr bwMode="auto">
          <a:xfrm>
            <a:off x="4800600" y="244475"/>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dirty="0">
                <a:latin typeface="华文中宋" panose="02010600040101010101" pitchFamily="2" charset="-122"/>
                <a:ea typeface="华文中宋" panose="02010600040101010101" pitchFamily="2" charset="-122"/>
              </a:rPr>
              <a:t>专业限选系列课程</a:t>
            </a:r>
          </a:p>
        </p:txBody>
      </p:sp>
      <p:sp>
        <p:nvSpPr>
          <p:cNvPr id="29704" name="TextBox 9">
            <a:extLst>
              <a:ext uri="{FF2B5EF4-FFF2-40B4-BE49-F238E27FC236}">
                <a16:creationId xmlns:a16="http://schemas.microsoft.com/office/drawing/2014/main" id="{EE0329E3-AB32-4CE1-855B-01FBE46A3814}"/>
              </a:ext>
            </a:extLst>
          </p:cNvPr>
          <p:cNvSpPr txBox="1">
            <a:spLocks noChangeArrowheads="1"/>
          </p:cNvSpPr>
          <p:nvPr/>
        </p:nvSpPr>
        <p:spPr bwMode="auto">
          <a:xfrm>
            <a:off x="2171700" y="4637088"/>
            <a:ext cx="47513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 typeface="Arial" panose="020B0604020202020204" pitchFamily="34" charset="0"/>
              <a:buNone/>
            </a:pPr>
            <a:r>
              <a:rPr lang="zh-CN" altLang="en-US" sz="2400"/>
              <a:t>赵振刚    </a:t>
            </a:r>
            <a:r>
              <a:rPr lang="en-US" altLang="zh-CN" sz="2400"/>
              <a:t>gavin@ustc.edu.cn</a:t>
            </a:r>
            <a:endParaRPr lang="zh-CN" altLang="en-US" sz="2400"/>
          </a:p>
        </p:txBody>
      </p:sp>
      <p:sp>
        <p:nvSpPr>
          <p:cNvPr id="29705" name="Rectangle 3">
            <a:extLst>
              <a:ext uri="{FF2B5EF4-FFF2-40B4-BE49-F238E27FC236}">
                <a16:creationId xmlns:a16="http://schemas.microsoft.com/office/drawing/2014/main" id="{40696369-4C8A-45B4-BEB6-78127154B148}"/>
              </a:ext>
            </a:extLst>
          </p:cNvPr>
          <p:cNvSpPr>
            <a:spLocks noChangeArrowheads="1"/>
          </p:cNvSpPr>
          <p:nvPr/>
        </p:nvSpPr>
        <p:spPr bwMode="auto">
          <a:xfrm>
            <a:off x="2430463" y="3640138"/>
            <a:ext cx="582453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SzTx/>
              <a:buFont typeface="Arial" panose="020B0604020202020204" pitchFamily="34" charset="0"/>
              <a:buNone/>
            </a:pPr>
            <a:r>
              <a:rPr lang="en-US" altLang="zh-CN" sz="2400" dirty="0"/>
              <a:t>---Introduction to Intelligent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20748" y="1461302"/>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defRPr/>
            </a:pPr>
            <a:r>
              <a:rPr lang="zh-CN" altLang="en-US" sz="2800" dirty="0">
                <a:latin typeface="黑体" panose="02010609060101010101" pitchFamily="49" charset="-122"/>
                <a:ea typeface="黑体" panose="02010609060101010101" pitchFamily="49" charset="-122"/>
              </a:rPr>
              <a:t>光流：追踪源图像某个点在其他图像中的运动</a:t>
            </a:r>
            <a:endParaRPr lang="en-US" altLang="zh-CN" sz="2800" dirty="0">
              <a:latin typeface="黑体" panose="02010609060101010101" pitchFamily="49" charset="-122"/>
              <a:ea typeface="黑体" panose="02010609060101010101" pitchFamily="49" charset="-122"/>
            </a:endParaRPr>
          </a:p>
          <a:p>
            <a:pPr marL="514350" indent="-514350" defTabSz="914400">
              <a:lnSpc>
                <a:spcPct val="125000"/>
              </a:lnSpc>
              <a:spcBef>
                <a:spcPts val="0"/>
              </a:spcBef>
              <a:buClr>
                <a:srgbClr val="6F1B1B"/>
              </a:buClr>
              <a:defRPr/>
            </a:pPr>
            <a:r>
              <a:rPr lang="zh-CN" altLang="en-US" sz="2800" dirty="0">
                <a:latin typeface="黑体" panose="02010609060101010101" pitchFamily="49" charset="-122"/>
                <a:ea typeface="黑体" panose="02010609060101010101" pitchFamily="49" charset="-122"/>
              </a:rPr>
              <a:t>一般分为稀疏光流和稠密光流</a:t>
            </a:r>
          </a:p>
          <a:p>
            <a:pPr marL="857250" lvl="1" indent="-514350" defTabSz="914400">
              <a:lnSpc>
                <a:spcPct val="125000"/>
              </a:lnSpc>
              <a:spcBef>
                <a:spcPts val="0"/>
              </a:spcBef>
              <a:buClr>
                <a:srgbClr val="6F1B1B"/>
              </a:buClr>
              <a:defRPr/>
            </a:pPr>
            <a:r>
              <a:rPr lang="zh-CN" altLang="en-US" sz="2800" dirty="0">
                <a:latin typeface="黑体" panose="02010609060101010101" pitchFamily="49" charset="-122"/>
                <a:ea typeface="黑体" panose="02010609060101010101" pitchFamily="49" charset="-122"/>
              </a:rPr>
              <a:t>稀疏以</a:t>
            </a:r>
            <a:r>
              <a:rPr lang="en-US" altLang="zh-CN" sz="2800" dirty="0">
                <a:latin typeface="黑体" panose="02010609060101010101" pitchFamily="49" charset="-122"/>
                <a:ea typeface="黑体" panose="02010609060101010101" pitchFamily="49" charset="-122"/>
              </a:rPr>
              <a:t>Lucas-</a:t>
            </a:r>
            <a:r>
              <a:rPr lang="en-US" altLang="zh-CN" sz="2800" dirty="0" err="1">
                <a:latin typeface="黑体" panose="02010609060101010101" pitchFamily="49" charset="-122"/>
                <a:ea typeface="黑体" panose="02010609060101010101" pitchFamily="49" charset="-122"/>
              </a:rPr>
              <a:t>Kanade</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LK</a:t>
            </a:r>
            <a:r>
              <a:rPr lang="zh-CN" altLang="en-US" sz="2800" dirty="0">
                <a:latin typeface="黑体" panose="02010609060101010101" pitchFamily="49" charset="-122"/>
                <a:ea typeface="黑体" panose="02010609060101010101" pitchFamily="49" charset="-122"/>
              </a:rPr>
              <a:t>）光流为代表</a:t>
            </a:r>
          </a:p>
          <a:p>
            <a:pPr marL="857250" lvl="1" indent="-514350" defTabSz="914400">
              <a:lnSpc>
                <a:spcPct val="125000"/>
              </a:lnSpc>
              <a:spcBef>
                <a:spcPts val="0"/>
              </a:spcBef>
              <a:buClr>
                <a:srgbClr val="6F1B1B"/>
              </a:buClr>
              <a:defRPr/>
            </a:pPr>
            <a:r>
              <a:rPr lang="zh-CN" altLang="en-US" sz="2800" dirty="0">
                <a:latin typeface="黑体" panose="02010609060101010101" pitchFamily="49" charset="-122"/>
                <a:ea typeface="黑体" panose="02010609060101010101" pitchFamily="49" charset="-122"/>
              </a:rPr>
              <a:t>稠密以</a:t>
            </a:r>
            <a:r>
              <a:rPr lang="en-US" altLang="zh-CN" sz="2800" dirty="0">
                <a:latin typeface="黑体" panose="02010609060101010101" pitchFamily="49" charset="-122"/>
                <a:ea typeface="黑体" panose="02010609060101010101" pitchFamily="49" charset="-122"/>
              </a:rPr>
              <a:t>Horn–</a:t>
            </a:r>
            <a:r>
              <a:rPr lang="en-US" altLang="zh-CN" sz="2800" dirty="0" err="1">
                <a:latin typeface="黑体" panose="02010609060101010101" pitchFamily="49" charset="-122"/>
                <a:ea typeface="黑体" panose="02010609060101010101" pitchFamily="49" charset="-122"/>
              </a:rPr>
              <a:t>Schunck</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HS</a:t>
            </a:r>
            <a:r>
              <a:rPr lang="zh-CN" altLang="en-US" sz="2800" dirty="0">
                <a:latin typeface="黑体" panose="02010609060101010101" pitchFamily="49" charset="-122"/>
                <a:ea typeface="黑体" panose="02010609060101010101" pitchFamily="49" charset="-122"/>
              </a:rPr>
              <a:t>）光流为代表</a:t>
            </a:r>
          </a:p>
          <a:p>
            <a:pPr marL="857250" lvl="1" indent="-514350" defTabSz="914400">
              <a:lnSpc>
                <a:spcPct val="125000"/>
              </a:lnSpc>
              <a:spcBef>
                <a:spcPts val="0"/>
              </a:spcBef>
              <a:buClr>
                <a:srgbClr val="6F1B1B"/>
              </a:buClr>
              <a:defRPr/>
            </a:pPr>
            <a:r>
              <a:rPr lang="zh-CN" altLang="en-US" sz="2800" dirty="0">
                <a:latin typeface="黑体" panose="02010609060101010101" pitchFamily="49" charset="-122"/>
                <a:ea typeface="黑体" panose="02010609060101010101" pitchFamily="49" charset="-122"/>
              </a:rPr>
              <a:t>本质上是估计像素在不同时刻图像中的运动</a:t>
            </a:r>
          </a:p>
        </p:txBody>
      </p:sp>
      <p:pic>
        <p:nvPicPr>
          <p:cNvPr id="8" name="图片 7"/>
          <p:cNvPicPr>
            <a:picLocks noChangeAspect="1"/>
          </p:cNvPicPr>
          <p:nvPr/>
        </p:nvPicPr>
        <p:blipFill>
          <a:blip r:embed="rId2"/>
          <a:stretch>
            <a:fillRect/>
          </a:stretch>
        </p:blipFill>
        <p:spPr>
          <a:xfrm>
            <a:off x="1223768" y="4157219"/>
            <a:ext cx="7226580" cy="3027351"/>
          </a:xfrm>
          <a:prstGeom prst="rect">
            <a:avLst/>
          </a:prstGeom>
        </p:spPr>
      </p:pic>
      <p:sp>
        <p:nvSpPr>
          <p:cNvPr id="11" name="Rectangle 2">
            <a:extLst>
              <a:ext uri="{FF2B5EF4-FFF2-40B4-BE49-F238E27FC236}">
                <a16:creationId xmlns:a16="http://schemas.microsoft.com/office/drawing/2014/main" id="{27905FF7-7DDC-41EF-A527-5913F479AB02}"/>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12" name="Picture 12" descr="underline_base">
            <a:extLst>
              <a:ext uri="{FF2B5EF4-FFF2-40B4-BE49-F238E27FC236}">
                <a16:creationId xmlns:a16="http://schemas.microsoft.com/office/drawing/2014/main" id="{32C0AB84-B00F-4EF9-A33A-44C5134AA2C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7336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221492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defRPr/>
            </a:pPr>
            <a:r>
              <a:rPr lang="zh-CN" altLang="en-US" sz="2000" dirty="0">
                <a:latin typeface="黑体" panose="02010609060101010101" pitchFamily="49" charset="-122"/>
                <a:ea typeface="黑体" panose="02010609060101010101" pitchFamily="49" charset="-122"/>
              </a:rPr>
              <a:t>设 </a:t>
            </a:r>
            <a:r>
              <a:rPr lang="en-US" altLang="zh-CN" sz="2000" dirty="0">
                <a:latin typeface="黑体" panose="02010609060101010101" pitchFamily="49" charset="-122"/>
                <a:ea typeface="黑体" panose="02010609060101010101" pitchFamily="49" charset="-122"/>
              </a:rPr>
              <a:t>t </a:t>
            </a:r>
            <a:r>
              <a:rPr lang="zh-CN" altLang="en-US" sz="2000" dirty="0">
                <a:latin typeface="黑体" panose="02010609060101010101" pitchFamily="49" charset="-122"/>
                <a:ea typeface="黑体" panose="02010609060101010101" pitchFamily="49" charset="-122"/>
              </a:rPr>
              <a:t>时刻位于 </a:t>
            </a:r>
            <a:r>
              <a:rPr lang="en-US" altLang="zh-CN" sz="2000" dirty="0" err="1">
                <a:latin typeface="黑体" panose="02010609060101010101" pitchFamily="49" charset="-122"/>
                <a:ea typeface="黑体" panose="02010609060101010101" pitchFamily="49" charset="-122"/>
              </a:rPr>
              <a:t>x,y</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处像素点的灰度值为</a:t>
            </a:r>
          </a:p>
          <a:p>
            <a:pPr marL="514350" indent="-514350" defTabSz="914400">
              <a:lnSpc>
                <a:spcPct val="125000"/>
              </a:lnSpc>
              <a:spcBef>
                <a:spcPts val="0"/>
              </a:spcBef>
              <a:buClr>
                <a:srgbClr val="6F1B1B"/>
              </a:buClr>
              <a:defRPr/>
            </a:pPr>
            <a:r>
              <a:rPr lang="zh-CN" altLang="en-US" sz="2000" dirty="0">
                <a:latin typeface="黑体" panose="02010609060101010101" pitchFamily="49" charset="-122"/>
                <a:ea typeface="黑体" panose="02010609060101010101" pitchFamily="49" charset="-122"/>
              </a:rPr>
              <a:t>在 </a:t>
            </a:r>
            <a:r>
              <a:rPr lang="en-US" altLang="zh-CN" sz="2000" dirty="0" err="1">
                <a:latin typeface="黑体" panose="02010609060101010101" pitchFamily="49" charset="-122"/>
                <a:ea typeface="黑体" panose="02010609060101010101" pitchFamily="49" charset="-122"/>
              </a:rPr>
              <a:t>t+dt</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时刻，该像素运动到了</a:t>
            </a:r>
          </a:p>
          <a:p>
            <a:pPr marL="514350" indent="-514350" defTabSz="914400">
              <a:lnSpc>
                <a:spcPct val="125000"/>
              </a:lnSpc>
              <a:spcBef>
                <a:spcPts val="0"/>
              </a:spcBef>
              <a:buClr>
                <a:srgbClr val="6F1B1B"/>
              </a:buClr>
              <a:defRPr/>
            </a:pPr>
            <a:r>
              <a:rPr lang="zh-CN" altLang="en-US" sz="2000" dirty="0">
                <a:latin typeface="黑体" panose="02010609060101010101" pitchFamily="49" charset="-122"/>
                <a:ea typeface="黑体" panose="02010609060101010101" pitchFamily="49" charset="-122"/>
              </a:rPr>
              <a:t>希望计算运动 </a:t>
            </a:r>
            <a:r>
              <a:rPr lang="en-US" altLang="zh-CN" sz="2000" dirty="0">
                <a:latin typeface="黑体" panose="02010609060101010101" pitchFamily="49" charset="-122"/>
                <a:ea typeface="黑体" panose="02010609060101010101" pitchFamily="49" charset="-122"/>
              </a:rPr>
              <a:t>dx, </a:t>
            </a:r>
            <a:r>
              <a:rPr lang="en-US" altLang="zh-CN" sz="2000" dirty="0" err="1">
                <a:latin typeface="黑体" panose="02010609060101010101" pitchFamily="49" charset="-122"/>
                <a:ea typeface="黑体" panose="02010609060101010101" pitchFamily="49" charset="-122"/>
              </a:rPr>
              <a:t>dy</a:t>
            </a:r>
            <a:endParaRPr lang="en-US" altLang="zh-CN" sz="2000" dirty="0">
              <a:latin typeface="黑体" panose="02010609060101010101" pitchFamily="49" charset="-122"/>
              <a:ea typeface="黑体" panose="02010609060101010101" pitchFamily="49" charset="-122"/>
            </a:endParaRPr>
          </a:p>
          <a:p>
            <a:pPr marL="514350" indent="-514350" defTabSz="914400">
              <a:lnSpc>
                <a:spcPct val="125000"/>
              </a:lnSpc>
              <a:spcBef>
                <a:spcPts val="0"/>
              </a:spcBef>
              <a:buClr>
                <a:srgbClr val="6F1B1B"/>
              </a:buClr>
              <a:defRPr/>
            </a:pPr>
            <a:endParaRPr lang="en-US" altLang="zh-CN" sz="2000" dirty="0">
              <a:latin typeface="黑体" panose="02010609060101010101" pitchFamily="49" charset="-122"/>
              <a:ea typeface="黑体" panose="02010609060101010101" pitchFamily="49" charset="-122"/>
            </a:endParaRPr>
          </a:p>
          <a:p>
            <a:pPr marL="514350" indent="-514350" defTabSz="914400">
              <a:lnSpc>
                <a:spcPct val="125000"/>
              </a:lnSpc>
              <a:spcBef>
                <a:spcPts val="0"/>
              </a:spcBef>
              <a:buClr>
                <a:srgbClr val="6F1B1B"/>
              </a:buClr>
              <a:defRPr/>
            </a:pPr>
            <a:r>
              <a:rPr lang="zh-CN" altLang="en-US" sz="2000" dirty="0">
                <a:latin typeface="黑体" panose="02010609060101010101" pitchFamily="49" charset="-122"/>
                <a:ea typeface="黑体" panose="02010609060101010101" pitchFamily="49" charset="-122"/>
              </a:rPr>
              <a:t>灰度不变假设：</a:t>
            </a:r>
          </a:p>
          <a:p>
            <a:pPr marL="514350" indent="-514350" defTabSz="914400">
              <a:lnSpc>
                <a:spcPct val="125000"/>
              </a:lnSpc>
              <a:spcBef>
                <a:spcPts val="0"/>
              </a:spcBef>
              <a:buClr>
                <a:srgbClr val="6F1B1B"/>
              </a:buClr>
              <a:defRPr/>
            </a:pPr>
            <a:r>
              <a:rPr lang="zh-CN" altLang="en-US" sz="2000" dirty="0">
                <a:latin typeface="黑体" panose="02010609060101010101" pitchFamily="49" charset="-122"/>
                <a:ea typeface="黑体" panose="02010609060101010101" pitchFamily="49" charset="-122"/>
              </a:rPr>
              <a:t>注意：灰度不变是一种理想的假设，实际当中由于高光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阴影</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材质</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曝光等不同，很可能不成立。</a:t>
            </a:r>
          </a:p>
        </p:txBody>
      </p:sp>
      <p:pic>
        <p:nvPicPr>
          <p:cNvPr id="8" name="图片 7"/>
          <p:cNvPicPr>
            <a:picLocks noChangeAspect="1"/>
          </p:cNvPicPr>
          <p:nvPr/>
        </p:nvPicPr>
        <p:blipFill>
          <a:blip r:embed="rId2"/>
          <a:stretch>
            <a:fillRect/>
          </a:stretch>
        </p:blipFill>
        <p:spPr>
          <a:xfrm>
            <a:off x="5401538" y="2214927"/>
            <a:ext cx="1041400" cy="457200"/>
          </a:xfrm>
          <a:prstGeom prst="rect">
            <a:avLst/>
          </a:prstGeom>
        </p:spPr>
      </p:pic>
      <p:pic>
        <p:nvPicPr>
          <p:cNvPr id="9" name="图片 8"/>
          <p:cNvPicPr>
            <a:picLocks noChangeAspect="1"/>
          </p:cNvPicPr>
          <p:nvPr/>
        </p:nvPicPr>
        <p:blipFill>
          <a:blip r:embed="rId3"/>
          <a:stretch>
            <a:fillRect/>
          </a:stretch>
        </p:blipFill>
        <p:spPr>
          <a:xfrm>
            <a:off x="4310649" y="2690248"/>
            <a:ext cx="2476500" cy="330200"/>
          </a:xfrm>
          <a:prstGeom prst="rect">
            <a:avLst/>
          </a:prstGeom>
        </p:spPr>
      </p:pic>
      <p:pic>
        <p:nvPicPr>
          <p:cNvPr id="10" name="图片 9"/>
          <p:cNvPicPr>
            <a:picLocks noChangeAspect="1"/>
          </p:cNvPicPr>
          <p:nvPr/>
        </p:nvPicPr>
        <p:blipFill>
          <a:blip r:embed="rId4"/>
          <a:stretch>
            <a:fillRect/>
          </a:stretch>
        </p:blipFill>
        <p:spPr>
          <a:xfrm>
            <a:off x="2477951" y="3754702"/>
            <a:ext cx="3810000" cy="457200"/>
          </a:xfrm>
          <a:prstGeom prst="rect">
            <a:avLst/>
          </a:prstGeom>
        </p:spPr>
      </p:pic>
      <p:sp>
        <p:nvSpPr>
          <p:cNvPr id="13" name="Rectangle 2">
            <a:extLst>
              <a:ext uri="{FF2B5EF4-FFF2-40B4-BE49-F238E27FC236}">
                <a16:creationId xmlns:a16="http://schemas.microsoft.com/office/drawing/2014/main" id="{C6383580-DD5F-4D1A-97CD-6FA3718FA928}"/>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14" name="Picture 12" descr="underline_base">
            <a:extLst>
              <a:ext uri="{FF2B5EF4-FFF2-40B4-BE49-F238E27FC236}">
                <a16:creationId xmlns:a16="http://schemas.microsoft.com/office/drawing/2014/main" id="{512FF548-B918-476A-BE76-EFAD1CF6FDE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17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221492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defRPr/>
            </a:pPr>
            <a:r>
              <a:rPr lang="zh-CN" altLang="en-US" sz="2000" dirty="0">
                <a:latin typeface="黑体" panose="02010609060101010101" pitchFamily="49" charset="-122"/>
                <a:ea typeface="黑体" panose="02010609060101010101" pitchFamily="49" charset="-122"/>
              </a:rPr>
              <a:t>对 </a:t>
            </a:r>
            <a:r>
              <a:rPr lang="en-US" altLang="zh-CN" sz="2000" dirty="0" err="1">
                <a:latin typeface="黑体" panose="02010609060101010101" pitchFamily="49" charset="-122"/>
                <a:ea typeface="黑体" panose="02010609060101010101" pitchFamily="49" charset="-122"/>
              </a:rPr>
              <a:t>t+dt</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时刻的灰度进行</a:t>
            </a:r>
            <a:r>
              <a:rPr lang="en-US" altLang="zh-CN" sz="2000" dirty="0">
                <a:latin typeface="黑体" panose="02010609060101010101" pitchFamily="49" charset="-122"/>
                <a:ea typeface="黑体" panose="02010609060101010101" pitchFamily="49" charset="-122"/>
              </a:rPr>
              <a:t>Taylor</a:t>
            </a:r>
            <a:r>
              <a:rPr lang="zh-CN" altLang="en-US" sz="2000" dirty="0">
                <a:latin typeface="黑体" panose="02010609060101010101" pitchFamily="49" charset="-122"/>
                <a:ea typeface="黑体" panose="02010609060101010101" pitchFamily="49" charset="-122"/>
              </a:rPr>
              <a:t>展开并保留一阶项：</a:t>
            </a:r>
          </a:p>
          <a:p>
            <a:pPr marL="514350" indent="-514350" defTabSz="914400">
              <a:lnSpc>
                <a:spcPct val="125000"/>
              </a:lnSpc>
              <a:spcBef>
                <a:spcPts val="0"/>
              </a:spcBef>
              <a:buClr>
                <a:srgbClr val="6F1B1B"/>
              </a:buClr>
              <a:defRPr/>
            </a:pPr>
            <a:endParaRPr lang="zh-CN" altLang="en-US" sz="2000" dirty="0">
              <a:latin typeface="黑体" panose="02010609060101010101" pitchFamily="49" charset="-122"/>
              <a:ea typeface="黑体" panose="02010609060101010101" pitchFamily="49" charset="-122"/>
            </a:endParaRPr>
          </a:p>
          <a:p>
            <a:pPr marL="514350" indent="-514350" defTabSz="914400">
              <a:lnSpc>
                <a:spcPct val="125000"/>
              </a:lnSpc>
              <a:spcBef>
                <a:spcPts val="0"/>
              </a:spcBef>
              <a:buClr>
                <a:srgbClr val="6F1B1B"/>
              </a:buClr>
              <a:defRPr/>
            </a:pPr>
            <a:endParaRPr lang="zh-CN" altLang="en-US" sz="2000" dirty="0">
              <a:latin typeface="黑体" panose="02010609060101010101" pitchFamily="49" charset="-122"/>
              <a:ea typeface="黑体" panose="02010609060101010101" pitchFamily="49" charset="-122"/>
            </a:endParaRPr>
          </a:p>
          <a:p>
            <a:pPr marL="514350" indent="-514350" defTabSz="914400">
              <a:lnSpc>
                <a:spcPct val="125000"/>
              </a:lnSpc>
              <a:spcBef>
                <a:spcPts val="0"/>
              </a:spcBef>
              <a:buClr>
                <a:srgbClr val="6F1B1B"/>
              </a:buClr>
              <a:defRPr/>
            </a:pPr>
            <a:r>
              <a:rPr lang="zh-CN" altLang="en-US" sz="2000" dirty="0">
                <a:latin typeface="黑体" panose="02010609060101010101" pitchFamily="49" charset="-122"/>
                <a:ea typeface="黑体" panose="02010609060101010101" pitchFamily="49" charset="-122"/>
              </a:rPr>
              <a:t>由于灰度不变，所以</a:t>
            </a:r>
          </a:p>
          <a:p>
            <a:pPr marL="514350" indent="-514350" defTabSz="914400">
              <a:lnSpc>
                <a:spcPct val="125000"/>
              </a:lnSpc>
              <a:spcBef>
                <a:spcPts val="0"/>
              </a:spcBef>
              <a:buClr>
                <a:srgbClr val="6F1B1B"/>
              </a:buClr>
              <a:defRPr/>
            </a:pPr>
            <a:endParaRPr lang="zh-CN" altLang="en-US" sz="2000" dirty="0">
              <a:latin typeface="黑体" panose="02010609060101010101" pitchFamily="49" charset="-122"/>
              <a:ea typeface="黑体" panose="02010609060101010101" pitchFamily="49" charset="-122"/>
            </a:endParaRPr>
          </a:p>
          <a:p>
            <a:pPr marL="514350" indent="-514350" defTabSz="914400">
              <a:lnSpc>
                <a:spcPct val="125000"/>
              </a:lnSpc>
              <a:spcBef>
                <a:spcPts val="0"/>
              </a:spcBef>
              <a:buClr>
                <a:srgbClr val="6F1B1B"/>
              </a:buClr>
              <a:defRPr/>
            </a:pPr>
            <a:endParaRPr lang="zh-CN" altLang="en-US" sz="2000" dirty="0">
              <a:latin typeface="黑体" panose="02010609060101010101" pitchFamily="49" charset="-122"/>
              <a:ea typeface="黑体" panose="02010609060101010101" pitchFamily="49" charset="-122"/>
            </a:endParaRPr>
          </a:p>
          <a:p>
            <a:pPr marL="514350" indent="-514350" defTabSz="914400">
              <a:lnSpc>
                <a:spcPct val="125000"/>
              </a:lnSpc>
              <a:spcBef>
                <a:spcPts val="0"/>
              </a:spcBef>
              <a:buClr>
                <a:srgbClr val="6F1B1B"/>
              </a:buClr>
              <a:defRPr/>
            </a:pPr>
            <a:endParaRPr lang="zh-CN" altLang="en-US" sz="2000" dirty="0">
              <a:latin typeface="黑体" panose="02010609060101010101" pitchFamily="49" charset="-122"/>
              <a:ea typeface="黑体" panose="02010609060101010101" pitchFamily="49" charset="-122"/>
            </a:endParaRPr>
          </a:p>
          <a:p>
            <a:pPr marL="514350" indent="-514350" defTabSz="914400">
              <a:lnSpc>
                <a:spcPct val="125000"/>
              </a:lnSpc>
              <a:spcBef>
                <a:spcPts val="0"/>
              </a:spcBef>
              <a:buClr>
                <a:srgbClr val="6F1B1B"/>
              </a:buClr>
              <a:defRPr/>
            </a:pPr>
            <a:r>
              <a:rPr lang="zh-CN" altLang="en-US" sz="2000" dirty="0">
                <a:latin typeface="黑体" panose="02010609060101010101" pitchFamily="49" charset="-122"/>
                <a:ea typeface="黑体" panose="02010609060101010101" pitchFamily="49" charset="-122"/>
              </a:rPr>
              <a:t>希望求解</a:t>
            </a:r>
            <a:r>
              <a:rPr lang="en-US" altLang="zh-CN" sz="2000" dirty="0">
                <a:latin typeface="黑体" panose="02010609060101010101" pitchFamily="49" charset="-122"/>
                <a:ea typeface="黑体" panose="02010609060101010101" pitchFamily="49" charset="-122"/>
              </a:rPr>
              <a:t>dx/</a:t>
            </a:r>
            <a:r>
              <a:rPr lang="en-US" altLang="zh-CN" sz="2000" dirty="0" err="1">
                <a:latin typeface="黑体" panose="02010609060101010101" pitchFamily="49" charset="-122"/>
                <a:ea typeface="黑体" panose="02010609060101010101" pitchFamily="49" charset="-122"/>
              </a:rPr>
              <a:t>dt</a:t>
            </a:r>
            <a:r>
              <a:rPr lang="en-US" altLang="zh-CN" sz="2000" dirty="0">
                <a:latin typeface="黑体" panose="02010609060101010101" pitchFamily="49" charset="-122"/>
                <a:ea typeface="黑体" panose="02010609060101010101" pitchFamily="49" charset="-122"/>
              </a:rPr>
              <a:t>, </a:t>
            </a:r>
            <a:r>
              <a:rPr lang="en-US" altLang="zh-CN" sz="2000" dirty="0" err="1">
                <a:latin typeface="黑体" panose="02010609060101010101" pitchFamily="49" charset="-122"/>
                <a:ea typeface="黑体" panose="02010609060101010101" pitchFamily="49" charset="-122"/>
              </a:rPr>
              <a:t>dy</a:t>
            </a:r>
            <a:r>
              <a:rPr lang="en-US" altLang="zh-CN"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dt</a:t>
            </a:r>
            <a:endParaRPr lang="en-US" altLang="zh-CN" sz="2000"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a:stretch>
            <a:fillRect/>
          </a:stretch>
        </p:blipFill>
        <p:spPr>
          <a:xfrm>
            <a:off x="2059862" y="1411640"/>
            <a:ext cx="5024275" cy="602913"/>
          </a:xfrm>
          <a:prstGeom prst="rect">
            <a:avLst/>
          </a:prstGeom>
          <a:ln>
            <a:solidFill>
              <a:schemeClr val="accent1"/>
            </a:solidFill>
          </a:ln>
        </p:spPr>
      </p:pic>
      <p:pic>
        <p:nvPicPr>
          <p:cNvPr id="9" name="图片 8"/>
          <p:cNvPicPr>
            <a:picLocks noChangeAspect="1"/>
          </p:cNvPicPr>
          <p:nvPr/>
        </p:nvPicPr>
        <p:blipFill>
          <a:blip r:embed="rId3"/>
          <a:stretch>
            <a:fillRect/>
          </a:stretch>
        </p:blipFill>
        <p:spPr>
          <a:xfrm>
            <a:off x="1759737" y="2707243"/>
            <a:ext cx="6286500" cy="609600"/>
          </a:xfrm>
          <a:prstGeom prst="rect">
            <a:avLst/>
          </a:prstGeom>
        </p:spPr>
      </p:pic>
      <p:pic>
        <p:nvPicPr>
          <p:cNvPr id="10" name="图片 9"/>
          <p:cNvPicPr>
            <a:picLocks noChangeAspect="1"/>
          </p:cNvPicPr>
          <p:nvPr/>
        </p:nvPicPr>
        <p:blipFill>
          <a:blip r:embed="rId4"/>
          <a:stretch>
            <a:fillRect/>
          </a:stretch>
        </p:blipFill>
        <p:spPr>
          <a:xfrm>
            <a:off x="1092302" y="3934896"/>
            <a:ext cx="2895600" cy="723900"/>
          </a:xfrm>
          <a:prstGeom prst="rect">
            <a:avLst/>
          </a:prstGeom>
        </p:spPr>
      </p:pic>
      <p:pic>
        <p:nvPicPr>
          <p:cNvPr id="11" name="图片 10"/>
          <p:cNvPicPr>
            <a:picLocks noChangeAspect="1"/>
          </p:cNvPicPr>
          <p:nvPr/>
        </p:nvPicPr>
        <p:blipFill>
          <a:blip r:embed="rId5"/>
          <a:stretch>
            <a:fillRect/>
          </a:stretch>
        </p:blipFill>
        <p:spPr>
          <a:xfrm>
            <a:off x="5034558" y="3850198"/>
            <a:ext cx="2921000" cy="762000"/>
          </a:xfrm>
          <a:prstGeom prst="rect">
            <a:avLst/>
          </a:prstGeom>
        </p:spPr>
      </p:pic>
      <p:sp>
        <p:nvSpPr>
          <p:cNvPr id="12" name="文本框 11"/>
          <p:cNvSpPr txBox="1"/>
          <p:nvPr/>
        </p:nvSpPr>
        <p:spPr>
          <a:xfrm>
            <a:off x="4074707" y="4046533"/>
            <a:ext cx="1165704" cy="461665"/>
          </a:xfrm>
          <a:prstGeom prst="rect">
            <a:avLst/>
          </a:prstGeom>
          <a:noFill/>
        </p:spPr>
        <p:txBody>
          <a:bodyPr wrap="none" rtlCol="0">
            <a:spAutoFit/>
          </a:bodyPr>
          <a:lstStyle/>
          <a:p>
            <a:r>
              <a:rPr kumimoji="1" lang="zh-CN" altLang="en-US" dirty="0"/>
              <a:t>因此 </a:t>
            </a:r>
            <a:r>
              <a:rPr kumimoji="1" lang="en-US" altLang="zh-CN" dirty="0"/>
              <a:t>=&gt;</a:t>
            </a:r>
            <a:endParaRPr kumimoji="1" lang="zh-CN" altLang="en-US" dirty="0"/>
          </a:p>
        </p:txBody>
      </p:sp>
      <p:sp>
        <p:nvSpPr>
          <p:cNvPr id="13" name="文本框 12"/>
          <p:cNvSpPr txBox="1"/>
          <p:nvPr/>
        </p:nvSpPr>
        <p:spPr>
          <a:xfrm>
            <a:off x="4947753" y="4544940"/>
            <a:ext cx="1596912" cy="461665"/>
          </a:xfrm>
          <a:prstGeom prst="rect">
            <a:avLst/>
          </a:prstGeom>
          <a:noFill/>
        </p:spPr>
        <p:txBody>
          <a:bodyPr wrap="none" rtlCol="0">
            <a:spAutoFit/>
          </a:bodyPr>
          <a:lstStyle/>
          <a:p>
            <a:r>
              <a:rPr kumimoji="1" lang="en-US" altLang="zh-CN" dirty="0"/>
              <a:t>x</a:t>
            </a:r>
            <a:r>
              <a:rPr kumimoji="1" lang="zh-CN" altLang="en-US" dirty="0"/>
              <a:t>方向梯度</a:t>
            </a:r>
          </a:p>
        </p:txBody>
      </p:sp>
      <p:sp>
        <p:nvSpPr>
          <p:cNvPr id="14" name="文本框 13"/>
          <p:cNvSpPr txBox="1"/>
          <p:nvPr/>
        </p:nvSpPr>
        <p:spPr>
          <a:xfrm>
            <a:off x="5735090" y="4897613"/>
            <a:ext cx="1576072" cy="461665"/>
          </a:xfrm>
          <a:prstGeom prst="rect">
            <a:avLst/>
          </a:prstGeom>
          <a:noFill/>
        </p:spPr>
        <p:txBody>
          <a:bodyPr wrap="none" rtlCol="0">
            <a:spAutoFit/>
          </a:bodyPr>
          <a:lstStyle/>
          <a:p>
            <a:r>
              <a:rPr kumimoji="1" lang="en-US" altLang="zh-CN" dirty="0"/>
              <a:t>y</a:t>
            </a:r>
            <a:r>
              <a:rPr kumimoji="1" lang="zh-CN" altLang="en-US" dirty="0"/>
              <a:t>方向梯度</a:t>
            </a:r>
          </a:p>
        </p:txBody>
      </p:sp>
      <p:sp>
        <p:nvSpPr>
          <p:cNvPr id="15" name="文本框 14"/>
          <p:cNvSpPr txBox="1"/>
          <p:nvPr/>
        </p:nvSpPr>
        <p:spPr>
          <a:xfrm>
            <a:off x="6854963" y="4544940"/>
            <a:ext cx="1723549" cy="461665"/>
          </a:xfrm>
          <a:prstGeom prst="rect">
            <a:avLst/>
          </a:prstGeom>
          <a:noFill/>
        </p:spPr>
        <p:txBody>
          <a:bodyPr wrap="none" rtlCol="0">
            <a:spAutoFit/>
          </a:bodyPr>
          <a:lstStyle/>
          <a:p>
            <a:r>
              <a:rPr kumimoji="1" lang="zh-CN" altLang="en-US"/>
              <a:t>随时间变化</a:t>
            </a:r>
            <a:endParaRPr kumimoji="1" lang="zh-CN" altLang="en-US" dirty="0"/>
          </a:p>
        </p:txBody>
      </p:sp>
      <p:sp>
        <p:nvSpPr>
          <p:cNvPr id="18" name="Rectangle 2">
            <a:extLst>
              <a:ext uri="{FF2B5EF4-FFF2-40B4-BE49-F238E27FC236}">
                <a16:creationId xmlns:a16="http://schemas.microsoft.com/office/drawing/2014/main" id="{05459D92-7DA8-4A11-B22A-3AD79A4F152A}"/>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19" name="Picture 12" descr="underline_base">
            <a:extLst>
              <a:ext uri="{FF2B5EF4-FFF2-40B4-BE49-F238E27FC236}">
                <a16:creationId xmlns:a16="http://schemas.microsoft.com/office/drawing/2014/main" id="{DC4659CF-5BA9-4723-A81B-C8DFC66A177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17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221492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但本式是一个二元一次线性方程，欠定</a:t>
            </a:r>
          </a:p>
          <a:p>
            <a:pPr lvl="1"/>
            <a:r>
              <a:rPr kumimoji="1" lang="zh-CN" altLang="en-US" dirty="0"/>
              <a:t>需要引用额外的约束</a:t>
            </a:r>
          </a:p>
          <a:p>
            <a:pPr lvl="1"/>
            <a:r>
              <a:rPr kumimoji="1" lang="zh-CN" altLang="en-US" dirty="0"/>
              <a:t>假定一个窗口（              ）内光度不变：</a:t>
            </a:r>
          </a:p>
          <a:p>
            <a:pPr lvl="1"/>
            <a:endParaRPr kumimoji="1" lang="zh-CN" altLang="en-US" dirty="0"/>
          </a:p>
          <a:p>
            <a:pPr lvl="1"/>
            <a:r>
              <a:rPr kumimoji="1" lang="zh-CN" altLang="en-US" dirty="0"/>
              <a:t>通过超定最小二乘解求得运动 </a:t>
            </a:r>
            <a:r>
              <a:rPr kumimoji="1" lang="en-US" altLang="zh-CN" dirty="0" err="1"/>
              <a:t>u,v</a:t>
            </a:r>
            <a:endParaRPr kumimoji="1" lang="zh-CN" altLang="en-US" dirty="0"/>
          </a:p>
        </p:txBody>
      </p:sp>
      <p:pic>
        <p:nvPicPr>
          <p:cNvPr id="8" name="图片 7"/>
          <p:cNvPicPr>
            <a:picLocks noChangeAspect="1"/>
          </p:cNvPicPr>
          <p:nvPr/>
        </p:nvPicPr>
        <p:blipFill>
          <a:blip r:embed="rId2"/>
          <a:stretch>
            <a:fillRect/>
          </a:stretch>
        </p:blipFill>
        <p:spPr>
          <a:xfrm>
            <a:off x="2809564" y="1179036"/>
            <a:ext cx="3369359" cy="878963"/>
          </a:xfrm>
          <a:prstGeom prst="rect">
            <a:avLst/>
          </a:prstGeom>
          <a:ln>
            <a:solidFill>
              <a:schemeClr val="accent1"/>
            </a:solidFill>
          </a:ln>
        </p:spPr>
      </p:pic>
      <p:pic>
        <p:nvPicPr>
          <p:cNvPr id="9" name="图片 8"/>
          <p:cNvPicPr>
            <a:picLocks noChangeAspect="1"/>
          </p:cNvPicPr>
          <p:nvPr/>
        </p:nvPicPr>
        <p:blipFill>
          <a:blip r:embed="rId3"/>
          <a:stretch>
            <a:fillRect/>
          </a:stretch>
        </p:blipFill>
        <p:spPr>
          <a:xfrm>
            <a:off x="2470682" y="2852116"/>
            <a:ext cx="841086" cy="298450"/>
          </a:xfrm>
          <a:prstGeom prst="rect">
            <a:avLst/>
          </a:prstGeom>
        </p:spPr>
      </p:pic>
      <p:pic>
        <p:nvPicPr>
          <p:cNvPr id="10" name="图片 9"/>
          <p:cNvPicPr>
            <a:picLocks noChangeAspect="1"/>
          </p:cNvPicPr>
          <p:nvPr/>
        </p:nvPicPr>
        <p:blipFill>
          <a:blip r:embed="rId4"/>
          <a:stretch>
            <a:fillRect/>
          </a:stretch>
        </p:blipFill>
        <p:spPr>
          <a:xfrm>
            <a:off x="4950632" y="2668248"/>
            <a:ext cx="3481390" cy="750704"/>
          </a:xfrm>
          <a:prstGeom prst="rect">
            <a:avLst/>
          </a:prstGeom>
          <a:ln>
            <a:solidFill>
              <a:schemeClr val="accent1"/>
            </a:solidFill>
          </a:ln>
        </p:spPr>
      </p:pic>
      <p:pic>
        <p:nvPicPr>
          <p:cNvPr id="11" name="图片 10"/>
          <p:cNvPicPr>
            <a:picLocks noChangeAspect="1"/>
          </p:cNvPicPr>
          <p:nvPr/>
        </p:nvPicPr>
        <p:blipFill>
          <a:blip r:embed="rId5"/>
          <a:stretch>
            <a:fillRect/>
          </a:stretch>
        </p:blipFill>
        <p:spPr>
          <a:xfrm>
            <a:off x="5141627" y="4195501"/>
            <a:ext cx="4029211" cy="1371286"/>
          </a:xfrm>
          <a:prstGeom prst="rect">
            <a:avLst/>
          </a:prstGeom>
        </p:spPr>
      </p:pic>
      <p:pic>
        <p:nvPicPr>
          <p:cNvPr id="12" name="图片 11"/>
          <p:cNvPicPr>
            <a:picLocks noChangeAspect="1"/>
          </p:cNvPicPr>
          <p:nvPr/>
        </p:nvPicPr>
        <p:blipFill>
          <a:blip r:embed="rId6"/>
          <a:stretch>
            <a:fillRect/>
          </a:stretch>
        </p:blipFill>
        <p:spPr>
          <a:xfrm>
            <a:off x="748521" y="3964223"/>
            <a:ext cx="4379425" cy="1948143"/>
          </a:xfrm>
          <a:prstGeom prst="rect">
            <a:avLst/>
          </a:prstGeom>
        </p:spPr>
      </p:pic>
      <p:sp>
        <p:nvSpPr>
          <p:cNvPr id="15" name="Rectangle 2">
            <a:extLst>
              <a:ext uri="{FF2B5EF4-FFF2-40B4-BE49-F238E27FC236}">
                <a16:creationId xmlns:a16="http://schemas.microsoft.com/office/drawing/2014/main" id="{27C21F00-E1DC-429D-A7EF-12925F89F7E9}"/>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16" name="Picture 12" descr="underline_base">
            <a:extLst>
              <a:ext uri="{FF2B5EF4-FFF2-40B4-BE49-F238E27FC236}">
                <a16:creationId xmlns:a16="http://schemas.microsoft.com/office/drawing/2014/main" id="{8001161A-0ADE-4856-BA12-1F88516C0C0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473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1126F2A-AA43-4DE1-82E8-01AF5BDEC989}"/>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7" name="Picture 12" descr="underline_base">
            <a:extLst>
              <a:ext uri="{FF2B5EF4-FFF2-40B4-BE49-F238E27FC236}">
                <a16:creationId xmlns:a16="http://schemas.microsoft.com/office/drawing/2014/main" id="{2AE82E7D-30B8-4B38-BA1C-2F6D2B063F8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F4C9861B-0D5A-497C-B533-DD3F55A39863}"/>
              </a:ext>
            </a:extLst>
          </p:cNvPr>
          <p:cNvSpPr/>
          <p:nvPr/>
        </p:nvSpPr>
        <p:spPr>
          <a:xfrm>
            <a:off x="271178" y="1341584"/>
            <a:ext cx="8229727" cy="830997"/>
          </a:xfrm>
          <a:prstGeom prst="rect">
            <a:avLst/>
          </a:prstGeom>
        </p:spPr>
        <p:txBody>
          <a:bodyPr wrap="square">
            <a:spAutoFit/>
          </a:bodyPr>
          <a:lstStyle/>
          <a:p>
            <a:r>
              <a:rPr lang="zh-CN" altLang="en-US" dirty="0"/>
              <a:t>对于形如</a:t>
            </a:r>
            <a:r>
              <a:rPr lang="en-US" altLang="zh-CN" dirty="0" err="1"/>
              <a:t>A</a:t>
            </a:r>
            <a:r>
              <a:rPr lang="en-US" altLang="zh-CN" sz="1800" dirty="0" err="1"/>
              <a:t>m×n</a:t>
            </a:r>
            <a:r>
              <a:rPr lang="en-US" altLang="zh-CN" dirty="0" err="1"/>
              <a:t>X</a:t>
            </a:r>
            <a:r>
              <a:rPr lang="en-US" altLang="zh-CN" dirty="0"/>
              <a:t>=b</a:t>
            </a:r>
            <a:r>
              <a:rPr lang="zh-CN" altLang="en-US" dirty="0"/>
              <a:t>的方程，考虑测量数据和所需解的参数之间的关系，该方程的解可以分为以下几种情况：</a:t>
            </a:r>
          </a:p>
        </p:txBody>
      </p:sp>
      <p:pic>
        <p:nvPicPr>
          <p:cNvPr id="2" name="图片 1">
            <a:extLst>
              <a:ext uri="{FF2B5EF4-FFF2-40B4-BE49-F238E27FC236}">
                <a16:creationId xmlns:a16="http://schemas.microsoft.com/office/drawing/2014/main" id="{31BE9E6D-803D-4415-B376-AEBE01C6576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7000"/>
                    </a14:imgEffect>
                  </a14:imgLayer>
                </a14:imgProps>
              </a:ext>
            </a:extLst>
          </a:blip>
          <a:stretch>
            <a:fillRect/>
          </a:stretch>
        </p:blipFill>
        <p:spPr>
          <a:xfrm>
            <a:off x="403786" y="2385970"/>
            <a:ext cx="8330433" cy="1392210"/>
          </a:xfrm>
          <a:prstGeom prst="rect">
            <a:avLst/>
          </a:prstGeom>
        </p:spPr>
      </p:pic>
      <p:sp>
        <p:nvSpPr>
          <p:cNvPr id="3" name="矩形 2">
            <a:extLst>
              <a:ext uri="{FF2B5EF4-FFF2-40B4-BE49-F238E27FC236}">
                <a16:creationId xmlns:a16="http://schemas.microsoft.com/office/drawing/2014/main" id="{B753EB22-8E53-405D-B5F3-AA3D0E61F7AA}"/>
              </a:ext>
            </a:extLst>
          </p:cNvPr>
          <p:cNvSpPr/>
          <p:nvPr/>
        </p:nvSpPr>
        <p:spPr>
          <a:xfrm>
            <a:off x="271178" y="3818373"/>
            <a:ext cx="8083900" cy="1938992"/>
          </a:xfrm>
          <a:prstGeom prst="rect">
            <a:avLst/>
          </a:prstGeom>
        </p:spPr>
        <p:txBody>
          <a:bodyPr wrap="square">
            <a:spAutoFit/>
          </a:bodyPr>
          <a:lstStyle/>
          <a:p>
            <a:r>
              <a:rPr lang="zh-CN" altLang="en-US" dirty="0"/>
              <a:t>考虑</a:t>
            </a:r>
            <a:r>
              <a:rPr lang="en-US" altLang="zh-CN" dirty="0" err="1"/>
              <a:t>m≥n</a:t>
            </a:r>
            <a:r>
              <a:rPr lang="zh-CN" altLang="en-US" dirty="0"/>
              <a:t>并且</a:t>
            </a:r>
            <a:r>
              <a:rPr lang="en-US" altLang="zh-CN" dirty="0"/>
              <a:t>R(A)=n</a:t>
            </a:r>
            <a:r>
              <a:rPr lang="zh-CN" altLang="en-US" dirty="0"/>
              <a:t>的情况，如果解不存在，但找一个最接近</a:t>
            </a:r>
            <a:r>
              <a:rPr lang="en-US" altLang="zh-CN" dirty="0" err="1"/>
              <a:t>Am×nX</a:t>
            </a:r>
            <a:r>
              <a:rPr lang="en-US" altLang="zh-CN" dirty="0"/>
              <a:t>=b</a:t>
            </a:r>
            <a:r>
              <a:rPr lang="zh-CN" altLang="en-US" dirty="0"/>
              <a:t>的解矢量仍然有意义，这个方程成为超定方程（方程大于未知数）。也就是说，我们寻找一个向量</a:t>
            </a:r>
            <a:r>
              <a:rPr lang="en-US" altLang="zh-CN" dirty="0"/>
              <a:t>x</a:t>
            </a:r>
            <a:r>
              <a:rPr lang="zh-CN" altLang="en-US" dirty="0"/>
              <a:t>使得 </a:t>
            </a:r>
            <a:r>
              <a:rPr lang="en-US" altLang="zh-CN" dirty="0"/>
              <a:t>‖Ax−b‖</a:t>
            </a:r>
            <a:r>
              <a:rPr lang="zh-CN" altLang="en-US" dirty="0"/>
              <a:t>最小，这里的</a:t>
            </a:r>
            <a:r>
              <a:rPr lang="en-US" altLang="zh-CN" dirty="0"/>
              <a:t>‖∙‖</a:t>
            </a:r>
            <a:r>
              <a:rPr lang="zh-CN" altLang="en-US" dirty="0"/>
              <a:t>表示矢量范数。这样的</a:t>
            </a:r>
            <a:r>
              <a:rPr lang="en-US" altLang="zh-CN" dirty="0"/>
              <a:t>x</a:t>
            </a:r>
            <a:r>
              <a:rPr lang="zh-CN" altLang="en-US" dirty="0"/>
              <a:t>*称为该超定方程组的最小二乘解。</a:t>
            </a:r>
          </a:p>
        </p:txBody>
      </p:sp>
    </p:spTree>
    <p:extLst>
      <p:ext uri="{BB962C8B-B14F-4D97-AF65-F5344CB8AC3E}">
        <p14:creationId xmlns:p14="http://schemas.microsoft.com/office/powerpoint/2010/main" val="3949156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1126F2A-AA43-4DE1-82E8-01AF5BDEC989}"/>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7" name="Picture 12" descr="underline_base">
            <a:extLst>
              <a:ext uri="{FF2B5EF4-FFF2-40B4-BE49-F238E27FC236}">
                <a16:creationId xmlns:a16="http://schemas.microsoft.com/office/drawing/2014/main" id="{2AE82E7D-30B8-4B38-BA1C-2F6D2B063F8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889ECD0-86E4-4BAC-AD7D-3EAEC7F60C8A}"/>
              </a:ext>
            </a:extLst>
          </p:cNvPr>
          <p:cNvSpPr/>
          <p:nvPr/>
        </p:nvSpPr>
        <p:spPr>
          <a:xfrm>
            <a:off x="798843" y="1139308"/>
            <a:ext cx="7179547" cy="1938992"/>
          </a:xfrm>
          <a:prstGeom prst="rect">
            <a:avLst/>
          </a:prstGeom>
        </p:spPr>
        <p:txBody>
          <a:bodyPr wrap="square">
            <a:spAutoFit/>
          </a:bodyPr>
          <a:lstStyle/>
          <a:p>
            <a:r>
              <a:rPr lang="zh-CN" altLang="en-US" dirty="0">
                <a:solidFill>
                  <a:srgbClr val="333333"/>
                </a:solidFill>
                <a:latin typeface="arial" panose="020B0604020202020204" pitchFamily="34" charset="0"/>
              </a:rPr>
              <a:t>最小二乘法的目标：求误差的最小平方和。</a:t>
            </a:r>
            <a:endParaRPr lang="en-US" altLang="zh-CN" dirty="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对应有两种模型：线性模型和非线性模型。</a:t>
            </a:r>
            <a:endParaRPr lang="en-US" altLang="zh-CN" dirty="0">
              <a:solidFill>
                <a:srgbClr val="333333"/>
              </a:solidFill>
              <a:latin typeface="arial" panose="020B0604020202020204" pitchFamily="34" charset="0"/>
            </a:endParaRPr>
          </a:p>
          <a:p>
            <a:endParaRPr lang="en-US" altLang="zh-CN" dirty="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       如果矩阵是可逆的，线性模型最小二乘的解是</a:t>
            </a:r>
            <a:r>
              <a:rPr lang="en-US" altLang="zh-CN" dirty="0">
                <a:solidFill>
                  <a:srgbClr val="333333"/>
                </a:solidFill>
                <a:latin typeface="arial" panose="020B0604020202020204" pitchFamily="34" charset="0"/>
              </a:rPr>
              <a:t>closed-form</a:t>
            </a:r>
            <a:r>
              <a:rPr lang="zh-CN" altLang="en-US" dirty="0">
                <a:solidFill>
                  <a:srgbClr val="333333"/>
                </a:solidFill>
                <a:latin typeface="arial" panose="020B0604020202020204" pitchFamily="34" charset="0"/>
              </a:rPr>
              <a:t>（闭式解）即</a:t>
            </a:r>
            <a:endParaRPr lang="zh-CN" altLang="en-US" dirty="0"/>
          </a:p>
        </p:txBody>
      </p:sp>
      <p:pic>
        <p:nvPicPr>
          <p:cNvPr id="3" name="图片 2">
            <a:extLst>
              <a:ext uri="{FF2B5EF4-FFF2-40B4-BE49-F238E27FC236}">
                <a16:creationId xmlns:a16="http://schemas.microsoft.com/office/drawing/2014/main" id="{8DD34954-DD43-4679-9B56-71B4C988A8C4}"/>
              </a:ext>
            </a:extLst>
          </p:cNvPr>
          <p:cNvPicPr>
            <a:picLocks noChangeAspect="1"/>
          </p:cNvPicPr>
          <p:nvPr/>
        </p:nvPicPr>
        <p:blipFill>
          <a:blip r:embed="rId3"/>
          <a:stretch>
            <a:fillRect/>
          </a:stretch>
        </p:blipFill>
        <p:spPr>
          <a:xfrm>
            <a:off x="3055116" y="3162300"/>
            <a:ext cx="2667000" cy="533400"/>
          </a:xfrm>
          <a:prstGeom prst="rect">
            <a:avLst/>
          </a:prstGeom>
        </p:spPr>
      </p:pic>
      <p:sp>
        <p:nvSpPr>
          <p:cNvPr id="4" name="矩形 3">
            <a:extLst>
              <a:ext uri="{FF2B5EF4-FFF2-40B4-BE49-F238E27FC236}">
                <a16:creationId xmlns:a16="http://schemas.microsoft.com/office/drawing/2014/main" id="{2167EF4B-8762-4B77-B805-4C406E27DC00}"/>
              </a:ext>
            </a:extLst>
          </p:cNvPr>
          <p:cNvSpPr/>
          <p:nvPr/>
        </p:nvSpPr>
        <p:spPr>
          <a:xfrm>
            <a:off x="798843" y="3779700"/>
            <a:ext cx="7390563" cy="2677656"/>
          </a:xfrm>
          <a:prstGeom prst="rect">
            <a:avLst/>
          </a:prstGeom>
        </p:spPr>
        <p:txBody>
          <a:bodyPr wrap="square">
            <a:spAutoFit/>
          </a:bodyPr>
          <a:lstStyle/>
          <a:p>
            <a:r>
              <a:rPr lang="zh-CN" altLang="en-US" dirty="0">
                <a:solidFill>
                  <a:srgbClr val="333333"/>
                </a:solidFill>
                <a:latin typeface="arial" panose="020B0604020202020204" pitchFamily="34" charset="0"/>
              </a:rPr>
              <a:t>而非线性最小二乘没有</a:t>
            </a:r>
            <a:r>
              <a:rPr lang="en-US" altLang="zh-CN" dirty="0">
                <a:solidFill>
                  <a:srgbClr val="333333"/>
                </a:solidFill>
                <a:latin typeface="arial" panose="020B0604020202020204" pitchFamily="34" charset="0"/>
              </a:rPr>
              <a:t>closed-form</a:t>
            </a:r>
            <a:r>
              <a:rPr lang="zh-CN" altLang="en-US" dirty="0">
                <a:solidFill>
                  <a:srgbClr val="333333"/>
                </a:solidFill>
                <a:latin typeface="arial" panose="020B0604020202020204" pitchFamily="34" charset="0"/>
              </a:rPr>
              <a:t>（闭式解），通常用迭代法求解，如梯度下降法</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又分为批梯度下降、随机梯度下降</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、牛顿法、拟牛顿法等，它们的应用条件更为广泛（无约束），都是通过迭代更新来逐步进行的参数优化方法，最终结果为局部最优。</a:t>
            </a:r>
            <a:endParaRPr lang="en-US" altLang="zh-CN" dirty="0">
              <a:solidFill>
                <a:srgbClr val="333333"/>
              </a:solidFill>
              <a:latin typeface="arial" panose="020B0604020202020204" pitchFamily="34" charset="0"/>
            </a:endParaRPr>
          </a:p>
          <a:p>
            <a:r>
              <a:rPr lang="en-US" altLang="zh-CN" dirty="0">
                <a:solidFill>
                  <a:srgbClr val="333333"/>
                </a:solidFill>
                <a:latin typeface="arial" panose="020B0604020202020204" pitchFamily="34" charset="0"/>
              </a:rPr>
              <a:t>       </a:t>
            </a:r>
            <a:r>
              <a:rPr lang="zh-CN" altLang="en-US" dirty="0">
                <a:solidFill>
                  <a:srgbClr val="333333"/>
                </a:solidFill>
                <a:latin typeface="arial" panose="020B0604020202020204" pitchFamily="34" charset="0"/>
              </a:rPr>
              <a:t>如果优化的函数是凸函数，极小值点即最小值点，存在全局最优解。</a:t>
            </a:r>
            <a:endParaRPr lang="zh-CN" altLang="en-US" dirty="0"/>
          </a:p>
        </p:txBody>
      </p:sp>
    </p:spTree>
    <p:extLst>
      <p:ext uri="{BB962C8B-B14F-4D97-AF65-F5344CB8AC3E}">
        <p14:creationId xmlns:p14="http://schemas.microsoft.com/office/powerpoint/2010/main" val="731474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13">
            <a:extLst>
              <a:ext uri="{FF2B5EF4-FFF2-40B4-BE49-F238E27FC236}">
                <a16:creationId xmlns:a16="http://schemas.microsoft.com/office/drawing/2014/main" id="{8024EC43-2B02-4DA4-AFA7-3D89B1804EA1}"/>
              </a:ext>
            </a:extLst>
          </p:cNvPr>
          <p:cNvSpPr>
            <a:spLocks noGrp="1" noChangeArrowheads="1"/>
          </p:cNvSpPr>
          <p:nvPr>
            <p:ph type="title"/>
          </p:nvPr>
        </p:nvSpPr>
        <p:spPr bwMode="auto">
          <a:xfrm>
            <a:off x="191844" y="369888"/>
            <a:ext cx="7772400" cy="574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dirty="0">
                <a:solidFill>
                  <a:srgbClr val="A50021"/>
                </a:solidFill>
                <a:ea typeface="楷体_GB2312" pitchFamily="49" charset="-122"/>
              </a:rPr>
              <a:t>*超定方程组的最小二乘解</a:t>
            </a:r>
          </a:p>
        </p:txBody>
      </p:sp>
      <p:pic>
        <p:nvPicPr>
          <p:cNvPr id="19460" name="Picture 2">
            <a:extLst>
              <a:ext uri="{FF2B5EF4-FFF2-40B4-BE49-F238E27FC236}">
                <a16:creationId xmlns:a16="http://schemas.microsoft.com/office/drawing/2014/main" id="{869F983A-AF88-43B4-B7CF-BC7871B11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535" y="2918619"/>
            <a:ext cx="2262187"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16">
            <a:extLst>
              <a:ext uri="{FF2B5EF4-FFF2-40B4-BE49-F238E27FC236}">
                <a16:creationId xmlns:a16="http://schemas.microsoft.com/office/drawing/2014/main" id="{51077E31-8C18-40F0-91E2-9AEBE9A5EB1F}"/>
              </a:ext>
            </a:extLst>
          </p:cNvPr>
          <p:cNvSpPr txBox="1">
            <a:spLocks noChangeArrowheads="1"/>
          </p:cNvSpPr>
          <p:nvPr/>
        </p:nvSpPr>
        <p:spPr bwMode="auto">
          <a:xfrm>
            <a:off x="1171419" y="2685255"/>
            <a:ext cx="741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ea typeface="楷体_GB2312" pitchFamily="49" charset="-122"/>
              </a:rPr>
              <a:t>例如</a:t>
            </a:r>
          </a:p>
        </p:txBody>
      </p:sp>
      <p:sp>
        <p:nvSpPr>
          <p:cNvPr id="19462" name="TextBox 17">
            <a:extLst>
              <a:ext uri="{FF2B5EF4-FFF2-40B4-BE49-F238E27FC236}">
                <a16:creationId xmlns:a16="http://schemas.microsoft.com/office/drawing/2014/main" id="{0EA7B5C4-90A0-47D3-9E6D-6593D62B7672}"/>
              </a:ext>
            </a:extLst>
          </p:cNvPr>
          <p:cNvSpPr txBox="1">
            <a:spLocks noChangeArrowheads="1"/>
          </p:cNvSpPr>
          <p:nvPr/>
        </p:nvSpPr>
        <p:spPr bwMode="auto">
          <a:xfrm>
            <a:off x="467519" y="5145087"/>
            <a:ext cx="8208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ea typeface="楷体_GB2312" pitchFamily="49" charset="-122"/>
              </a:rPr>
              <a:t>就是一个</a:t>
            </a:r>
            <a:r>
              <a:rPr lang="zh-CN" altLang="en-US" dirty="0">
                <a:solidFill>
                  <a:srgbClr val="0000FF"/>
                </a:solidFill>
                <a:ea typeface="楷体_GB2312" pitchFamily="49" charset="-122"/>
              </a:rPr>
              <a:t>超定方程组</a:t>
            </a:r>
          </a:p>
        </p:txBody>
      </p:sp>
      <p:sp>
        <p:nvSpPr>
          <p:cNvPr id="2" name="TextBox 17">
            <a:extLst>
              <a:ext uri="{FF2B5EF4-FFF2-40B4-BE49-F238E27FC236}">
                <a16:creationId xmlns:a16="http://schemas.microsoft.com/office/drawing/2014/main" id="{982C324C-E27A-4885-9164-28BA017E4FC8}"/>
              </a:ext>
            </a:extLst>
          </p:cNvPr>
          <p:cNvSpPr txBox="1">
            <a:spLocks noChangeArrowheads="1"/>
          </p:cNvSpPr>
          <p:nvPr/>
        </p:nvSpPr>
        <p:spPr bwMode="auto">
          <a:xfrm>
            <a:off x="467518" y="1193800"/>
            <a:ext cx="8208963"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dirty="0">
                <a:ea typeface="楷体_GB2312" pitchFamily="49" charset="-122"/>
              </a:rPr>
              <a:t>　　设方程组</a:t>
            </a:r>
            <a:r>
              <a:rPr lang="en-US" altLang="zh-CN" i="1" dirty="0">
                <a:ea typeface="楷体_GB2312" pitchFamily="49" charset="-122"/>
              </a:rPr>
              <a:t>Ax</a:t>
            </a:r>
            <a:r>
              <a:rPr lang="en-US" altLang="zh-CN" dirty="0">
                <a:ea typeface="楷体_GB2312" pitchFamily="49" charset="-122"/>
              </a:rPr>
              <a:t>=</a:t>
            </a:r>
            <a:r>
              <a:rPr lang="en-US" altLang="zh-CN" i="1" dirty="0">
                <a:ea typeface="楷体_GB2312" pitchFamily="49" charset="-122"/>
              </a:rPr>
              <a:t>b</a:t>
            </a:r>
            <a:r>
              <a:rPr lang="zh-CN" altLang="en-US" dirty="0">
                <a:ea typeface="楷体_GB2312" pitchFamily="49" charset="-122"/>
              </a:rPr>
              <a:t>中</a:t>
            </a:r>
            <a:r>
              <a:rPr lang="en-US" altLang="zh-CN" dirty="0">
                <a:ea typeface="楷体_GB2312" pitchFamily="49" charset="-122"/>
              </a:rPr>
              <a:t>, </a:t>
            </a:r>
            <a:r>
              <a:rPr lang="en-US" altLang="zh-CN" i="1" dirty="0">
                <a:ea typeface="楷体_GB2312" pitchFamily="49" charset="-122"/>
              </a:rPr>
              <a:t>A</a:t>
            </a:r>
            <a:r>
              <a:rPr lang="en-US" altLang="zh-CN" dirty="0">
                <a:ea typeface="楷体_GB2312" pitchFamily="49" charset="-122"/>
              </a:rPr>
              <a:t>=(</a:t>
            </a:r>
            <a:r>
              <a:rPr lang="en-US" altLang="zh-CN" i="1" dirty="0" err="1">
                <a:ea typeface="楷体_GB2312" pitchFamily="49" charset="-122"/>
              </a:rPr>
              <a:t>a</a:t>
            </a:r>
            <a:r>
              <a:rPr lang="en-US" altLang="zh-CN" i="1" baseline="-25000" dirty="0" err="1">
                <a:ea typeface="楷体_GB2312" pitchFamily="49" charset="-122"/>
              </a:rPr>
              <a:t>ij</a:t>
            </a:r>
            <a:r>
              <a:rPr lang="en-US" altLang="zh-CN" dirty="0">
                <a:ea typeface="楷体_GB2312" pitchFamily="49" charset="-122"/>
              </a:rPr>
              <a:t>)</a:t>
            </a:r>
            <a:r>
              <a:rPr lang="en-US" altLang="zh-CN" i="1" baseline="-25000" dirty="0" err="1">
                <a:ea typeface="楷体_GB2312" pitchFamily="49" charset="-122"/>
              </a:rPr>
              <a:t>m</a:t>
            </a:r>
            <a:r>
              <a:rPr lang="en-US" altLang="zh-CN" baseline="-25000" dirty="0" err="1">
                <a:ea typeface="楷体_GB2312" pitchFamily="49" charset="-122"/>
                <a:sym typeface="Symbol" panose="05050102010706020507" pitchFamily="18" charset="2"/>
              </a:rPr>
              <a:t></a:t>
            </a:r>
            <a:r>
              <a:rPr lang="en-US" altLang="zh-CN" i="1" baseline="-25000" dirty="0" err="1">
                <a:ea typeface="楷体_GB2312" pitchFamily="49" charset="-122"/>
              </a:rPr>
              <a:t>n</a:t>
            </a:r>
            <a:r>
              <a:rPr lang="en-US" altLang="zh-CN" dirty="0">
                <a:ea typeface="楷体_GB2312" pitchFamily="49" charset="-122"/>
              </a:rPr>
              <a:t>, </a:t>
            </a:r>
            <a:r>
              <a:rPr lang="en-US" altLang="zh-CN" i="1" dirty="0">
                <a:ea typeface="楷体_GB2312" pitchFamily="49" charset="-122"/>
              </a:rPr>
              <a:t>b</a:t>
            </a:r>
            <a:r>
              <a:rPr lang="zh-CN" altLang="en-US" dirty="0">
                <a:ea typeface="楷体_GB2312" pitchFamily="49" charset="-122"/>
              </a:rPr>
              <a:t>是</a:t>
            </a:r>
            <a:r>
              <a:rPr lang="en-US" altLang="zh-CN" i="1" dirty="0">
                <a:ea typeface="楷体_GB2312" pitchFamily="49" charset="-122"/>
              </a:rPr>
              <a:t>m </a:t>
            </a:r>
            <a:r>
              <a:rPr lang="zh-CN" altLang="en-US" dirty="0">
                <a:ea typeface="楷体_GB2312" pitchFamily="49" charset="-122"/>
              </a:rPr>
              <a:t>维已知向量</a:t>
            </a:r>
            <a:r>
              <a:rPr lang="en-US" altLang="zh-CN" dirty="0">
                <a:ea typeface="楷体_GB2312" pitchFamily="49" charset="-122"/>
              </a:rPr>
              <a:t>, </a:t>
            </a:r>
            <a:r>
              <a:rPr lang="en-US" altLang="zh-CN" i="1" dirty="0">
                <a:ea typeface="楷体_GB2312" pitchFamily="49" charset="-122"/>
              </a:rPr>
              <a:t>x</a:t>
            </a:r>
            <a:r>
              <a:rPr lang="zh-CN" altLang="en-US" dirty="0">
                <a:ea typeface="楷体_GB2312" pitchFamily="49" charset="-122"/>
              </a:rPr>
              <a:t>是</a:t>
            </a:r>
            <a:r>
              <a:rPr lang="en-US" altLang="zh-CN" i="1" dirty="0">
                <a:ea typeface="楷体_GB2312" pitchFamily="49" charset="-122"/>
              </a:rPr>
              <a:t>n </a:t>
            </a:r>
            <a:r>
              <a:rPr lang="zh-CN" altLang="en-US" dirty="0">
                <a:ea typeface="楷体_GB2312" pitchFamily="49" charset="-122"/>
              </a:rPr>
              <a:t>维解向量</a:t>
            </a:r>
            <a:r>
              <a:rPr lang="en-US" altLang="zh-CN" dirty="0">
                <a:ea typeface="楷体_GB2312" pitchFamily="49" charset="-122"/>
              </a:rPr>
              <a:t>,</a:t>
            </a:r>
            <a:r>
              <a:rPr lang="zh-CN" altLang="en-US" dirty="0">
                <a:ea typeface="楷体_GB2312" pitchFamily="49" charset="-122"/>
              </a:rPr>
              <a:t>当 </a:t>
            </a:r>
            <a:r>
              <a:rPr lang="en-US" altLang="zh-CN" i="1" dirty="0">
                <a:solidFill>
                  <a:srgbClr val="0000FF"/>
                </a:solidFill>
                <a:ea typeface="楷体_GB2312" pitchFamily="49" charset="-122"/>
              </a:rPr>
              <a:t>m</a:t>
            </a:r>
            <a:r>
              <a:rPr lang="en-US" altLang="zh-CN" dirty="0">
                <a:solidFill>
                  <a:srgbClr val="0000FF"/>
                </a:solidFill>
                <a:ea typeface="楷体_GB2312" pitchFamily="49" charset="-122"/>
              </a:rPr>
              <a:t>&gt;</a:t>
            </a:r>
            <a:r>
              <a:rPr lang="en-US" altLang="zh-CN" i="1" dirty="0">
                <a:solidFill>
                  <a:srgbClr val="0000FF"/>
                </a:solidFill>
                <a:ea typeface="楷体_GB2312" pitchFamily="49" charset="-122"/>
              </a:rPr>
              <a:t>n</a:t>
            </a:r>
            <a:r>
              <a:rPr lang="en-US" altLang="zh-CN" i="1" dirty="0">
                <a:ea typeface="楷体_GB2312" pitchFamily="49" charset="-122"/>
              </a:rPr>
              <a:t> </a:t>
            </a:r>
            <a:r>
              <a:rPr lang="zh-CN" altLang="en-US" dirty="0">
                <a:ea typeface="楷体_GB2312" pitchFamily="49" charset="-122"/>
              </a:rPr>
              <a:t>即方程组中</a:t>
            </a:r>
            <a:r>
              <a:rPr lang="zh-CN" altLang="en-US" dirty="0">
                <a:solidFill>
                  <a:srgbClr val="0000FF"/>
                </a:solidFill>
                <a:ea typeface="楷体_GB2312" pitchFamily="49" charset="-122"/>
              </a:rPr>
              <a:t>方程的个数多于自变量的个数</a:t>
            </a:r>
            <a:r>
              <a:rPr lang="en-US" altLang="zh-CN" dirty="0">
                <a:ea typeface="楷体_GB2312" pitchFamily="49" charset="-122"/>
              </a:rPr>
              <a:t>, </a:t>
            </a:r>
            <a:r>
              <a:rPr lang="zh-CN" altLang="en-US" dirty="0">
                <a:ea typeface="楷体_GB2312" pitchFamily="49" charset="-122"/>
              </a:rPr>
              <a:t>称此方程组为</a:t>
            </a:r>
            <a:r>
              <a:rPr lang="zh-CN" altLang="en-US" dirty="0">
                <a:solidFill>
                  <a:srgbClr val="FF0000"/>
                </a:solidFill>
                <a:ea typeface="楷体_GB2312" pitchFamily="49" charset="-122"/>
              </a:rPr>
              <a:t>超定方程组</a:t>
            </a:r>
            <a:r>
              <a:rPr lang="en-US" altLang="zh-CN" dirty="0">
                <a:ea typeface="楷体_GB2312" pitchFamily="49" charset="-122"/>
              </a:rPr>
              <a:t>.</a:t>
            </a:r>
            <a:endParaRPr lang="zh-CN" altLang="en-US" dirty="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wipe(left)">
                                      <p:cBhvr>
                                        <p:cTn id="12" dur="500"/>
                                        <p:tgtEl>
                                          <p:spTgt spid="194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wipe(left)">
                                      <p:cBhvr>
                                        <p:cTn id="17" dur="500"/>
                                        <p:tgtEl>
                                          <p:spTgt spid="194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62"/>
                                        </p:tgtEl>
                                        <p:attrNameLst>
                                          <p:attrName>style.visibility</p:attrName>
                                        </p:attrNameLst>
                                      </p:cBhvr>
                                      <p:to>
                                        <p:strVal val="visible"/>
                                      </p:to>
                                    </p:set>
                                    <p:animEffect transition="in" filter="wipe(left)">
                                      <p:cBhvr>
                                        <p:cTn id="22"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19462"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7">
            <a:extLst>
              <a:ext uri="{FF2B5EF4-FFF2-40B4-BE49-F238E27FC236}">
                <a16:creationId xmlns:a16="http://schemas.microsoft.com/office/drawing/2014/main" id="{D46CD584-EFAC-468B-ACDF-AA377EE18653}"/>
              </a:ext>
            </a:extLst>
          </p:cNvPr>
          <p:cNvGrpSpPr>
            <a:grpSpLocks/>
          </p:cNvGrpSpPr>
          <p:nvPr/>
        </p:nvGrpSpPr>
        <p:grpSpPr bwMode="auto">
          <a:xfrm>
            <a:off x="533400" y="2492375"/>
            <a:ext cx="8286750" cy="1289050"/>
            <a:chOff x="336" y="2028"/>
            <a:chExt cx="5220" cy="812"/>
          </a:xfrm>
        </p:grpSpPr>
        <p:graphicFrame>
          <p:nvGraphicFramePr>
            <p:cNvPr id="1026" name="Object 5">
              <a:extLst>
                <a:ext uri="{FF2B5EF4-FFF2-40B4-BE49-F238E27FC236}">
                  <a16:creationId xmlns:a16="http://schemas.microsoft.com/office/drawing/2014/main" id="{FCF8BC4C-813B-47D2-99EC-8131FDE44F49}"/>
                </a:ext>
              </a:extLst>
            </p:cNvPr>
            <p:cNvGraphicFramePr>
              <a:graphicFrameLocks noChangeAspect="1"/>
            </p:cNvGraphicFramePr>
            <p:nvPr/>
          </p:nvGraphicFramePr>
          <p:xfrm>
            <a:off x="3878" y="2037"/>
            <a:ext cx="363" cy="419"/>
          </p:xfrm>
          <a:graphic>
            <a:graphicData uri="http://schemas.openxmlformats.org/presentationml/2006/ole">
              <mc:AlternateContent xmlns:mc="http://schemas.openxmlformats.org/markup-compatibility/2006">
                <mc:Choice xmlns:v="urn:schemas-microsoft-com:vml" Requires="v">
                  <p:oleObj spid="_x0000_s1149" name="Equation" r:id="rId3" imgW="444307" imgH="520474" progId="Equation.DSMT4">
                    <p:embed/>
                  </p:oleObj>
                </mc:Choice>
                <mc:Fallback>
                  <p:oleObj name="Equation" r:id="rId3" imgW="444307" imgH="520474" progId="Equation.DSMT4">
                    <p:embed/>
                    <p:pic>
                      <p:nvPicPr>
                        <p:cNvPr id="1026" name="Object 5">
                          <a:extLst>
                            <a:ext uri="{FF2B5EF4-FFF2-40B4-BE49-F238E27FC236}">
                              <a16:creationId xmlns:a16="http://schemas.microsoft.com/office/drawing/2014/main" id="{FCF8BC4C-813B-47D2-99EC-8131FDE44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2037"/>
                          <a:ext cx="363"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9">
              <a:extLst>
                <a:ext uri="{FF2B5EF4-FFF2-40B4-BE49-F238E27FC236}">
                  <a16:creationId xmlns:a16="http://schemas.microsoft.com/office/drawing/2014/main" id="{37E51C81-1698-4537-8ED4-3BB305955630}"/>
                </a:ext>
              </a:extLst>
            </p:cNvPr>
            <p:cNvSpPr txBox="1">
              <a:spLocks noChangeArrowheads="1"/>
            </p:cNvSpPr>
            <p:nvPr/>
          </p:nvSpPr>
          <p:spPr bwMode="auto">
            <a:xfrm>
              <a:off x="336" y="2028"/>
              <a:ext cx="5220" cy="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zh-CN" altLang="en-US">
                  <a:solidFill>
                    <a:srgbClr val="FF0000"/>
                  </a:solidFill>
                  <a:ea typeface="楷体_GB2312" pitchFamily="49" charset="-122"/>
                </a:rPr>
                <a:t>　　定义  </a:t>
              </a:r>
              <a:r>
                <a:rPr lang="zh-CN" altLang="en-US">
                  <a:solidFill>
                    <a:srgbClr val="000000"/>
                  </a:solidFill>
                  <a:ea typeface="楷体_GB2312" pitchFamily="49" charset="-122"/>
                </a:rPr>
                <a:t>记误差向量 </a:t>
              </a:r>
              <a:r>
                <a:rPr lang="en-US" altLang="zh-CN" i="1">
                  <a:solidFill>
                    <a:srgbClr val="000000"/>
                  </a:solidFill>
                  <a:ea typeface="楷体_GB2312" pitchFamily="49" charset="-122"/>
                </a:rPr>
                <a:t>r</a:t>
              </a:r>
              <a:r>
                <a:rPr lang="en-US" altLang="zh-CN">
                  <a:solidFill>
                    <a:srgbClr val="000000"/>
                  </a:solidFill>
                  <a:ea typeface="楷体_GB2312" pitchFamily="49" charset="-122"/>
                </a:rPr>
                <a:t>=</a:t>
              </a:r>
              <a:r>
                <a:rPr lang="en-US" altLang="zh-CN" i="1">
                  <a:solidFill>
                    <a:srgbClr val="000000"/>
                  </a:solidFill>
                  <a:ea typeface="楷体_GB2312" pitchFamily="49" charset="-122"/>
                </a:rPr>
                <a:t>b</a:t>
              </a:r>
              <a:r>
                <a:rPr lang="en-US" altLang="zh-CN">
                  <a:solidFill>
                    <a:srgbClr val="000000"/>
                  </a:solidFill>
                  <a:latin typeface="宋体" panose="02010600030101010101" pitchFamily="2" charset="-122"/>
                </a:rPr>
                <a:t>-</a:t>
              </a:r>
              <a:r>
                <a:rPr lang="en-US" altLang="zh-CN" i="1">
                  <a:solidFill>
                    <a:srgbClr val="000000"/>
                  </a:solidFill>
                  <a:ea typeface="楷体_GB2312" pitchFamily="49" charset="-122"/>
                </a:rPr>
                <a:t>Ax</a:t>
              </a:r>
              <a:r>
                <a:rPr lang="en-US" altLang="zh-CN">
                  <a:solidFill>
                    <a:srgbClr val="000000"/>
                  </a:solidFill>
                  <a:ea typeface="楷体_GB2312" pitchFamily="49" charset="-122"/>
                </a:rPr>
                <a:t>, </a:t>
              </a:r>
              <a:r>
                <a:rPr lang="zh-CN" altLang="en-US">
                  <a:solidFill>
                    <a:srgbClr val="000000"/>
                  </a:solidFill>
                  <a:ea typeface="楷体_GB2312" pitchFamily="49" charset="-122"/>
                </a:rPr>
                <a:t>称使       最小的</a:t>
              </a:r>
              <a:r>
                <a:rPr lang="zh-CN" altLang="en-US">
                  <a:ea typeface="楷体_GB2312" pitchFamily="49" charset="-122"/>
                </a:rPr>
                <a:t>解</a:t>
              </a:r>
              <a:r>
                <a:rPr lang="en-US" altLang="zh-CN" i="1"/>
                <a:t>x</a:t>
              </a:r>
              <a:r>
                <a:rPr lang="en-US" altLang="zh-CN"/>
                <a:t>*</a:t>
              </a:r>
              <a:r>
                <a:rPr lang="zh-CN" altLang="en-US">
                  <a:solidFill>
                    <a:srgbClr val="000000"/>
                  </a:solidFill>
                  <a:ea typeface="楷体_GB2312" pitchFamily="49" charset="-122"/>
                </a:rPr>
                <a:t>为方程组</a:t>
              </a:r>
              <a:r>
                <a:rPr lang="en-US" altLang="zh-CN" i="1">
                  <a:solidFill>
                    <a:srgbClr val="000000"/>
                  </a:solidFill>
                  <a:ea typeface="楷体_GB2312" pitchFamily="49" charset="-122"/>
                </a:rPr>
                <a:t>Ax</a:t>
              </a:r>
              <a:r>
                <a:rPr lang="en-US" altLang="zh-CN">
                  <a:solidFill>
                    <a:srgbClr val="000000"/>
                  </a:solidFill>
                  <a:ea typeface="楷体_GB2312" pitchFamily="49" charset="-122"/>
                </a:rPr>
                <a:t>=</a:t>
              </a:r>
              <a:r>
                <a:rPr lang="en-US" altLang="zh-CN" i="1">
                  <a:solidFill>
                    <a:srgbClr val="000000"/>
                  </a:solidFill>
                  <a:ea typeface="楷体_GB2312" pitchFamily="49" charset="-122"/>
                </a:rPr>
                <a:t>b </a:t>
              </a:r>
              <a:r>
                <a:rPr lang="zh-CN" altLang="en-US">
                  <a:solidFill>
                    <a:srgbClr val="000000"/>
                  </a:solidFill>
                  <a:ea typeface="楷体_GB2312" pitchFamily="49" charset="-122"/>
                </a:rPr>
                <a:t>的最小二乘解</a:t>
              </a:r>
              <a:r>
                <a:rPr lang="en-US" altLang="zh-CN">
                  <a:solidFill>
                    <a:srgbClr val="000000"/>
                  </a:solidFill>
                  <a:ea typeface="楷体_GB2312" pitchFamily="49" charset="-122"/>
                </a:rPr>
                <a:t>.</a:t>
              </a:r>
            </a:p>
          </p:txBody>
        </p:sp>
      </p:grpSp>
      <p:sp>
        <p:nvSpPr>
          <p:cNvPr id="1034" name="Text Box 12">
            <a:extLst>
              <a:ext uri="{FF2B5EF4-FFF2-40B4-BE49-F238E27FC236}">
                <a16:creationId xmlns:a16="http://schemas.microsoft.com/office/drawing/2014/main" id="{A7C5EA6E-4CCA-44D1-B36E-C590E93016E0}"/>
              </a:ext>
            </a:extLst>
          </p:cNvPr>
          <p:cNvSpPr txBox="1">
            <a:spLocks noChangeArrowheads="1"/>
          </p:cNvSpPr>
          <p:nvPr/>
        </p:nvSpPr>
        <p:spPr bwMode="auto">
          <a:xfrm>
            <a:off x="650875" y="5351463"/>
            <a:ext cx="11509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a:solidFill>
                <a:srgbClr val="0033CC"/>
              </a:solidFill>
            </a:endParaRPr>
          </a:p>
        </p:txBody>
      </p:sp>
      <p:sp>
        <p:nvSpPr>
          <p:cNvPr id="13" name="Rectangle 15">
            <a:extLst>
              <a:ext uri="{FF2B5EF4-FFF2-40B4-BE49-F238E27FC236}">
                <a16:creationId xmlns:a16="http://schemas.microsoft.com/office/drawing/2014/main" id="{6EB28409-EA11-446B-9975-63AAC5CA4D71}"/>
              </a:ext>
            </a:extLst>
          </p:cNvPr>
          <p:cNvSpPr>
            <a:spLocks noChangeArrowheads="1"/>
          </p:cNvSpPr>
          <p:nvPr/>
        </p:nvSpPr>
        <p:spPr bwMode="auto">
          <a:xfrm>
            <a:off x="533400" y="4005263"/>
            <a:ext cx="82867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a:solidFill>
                  <a:srgbClr val="FF0000"/>
                </a:solidFill>
                <a:ea typeface="楷体_GB2312" pitchFamily="49" charset="-122"/>
              </a:rPr>
              <a:t>　　定理   </a:t>
            </a:r>
            <a:r>
              <a:rPr lang="en-US" altLang="zh-CN" i="1">
                <a:solidFill>
                  <a:srgbClr val="000000"/>
                </a:solidFill>
                <a:ea typeface="楷体_GB2312" pitchFamily="49" charset="-122"/>
              </a:rPr>
              <a:t>x</a:t>
            </a:r>
            <a:r>
              <a:rPr lang="en-US" altLang="zh-CN" baseline="30000">
                <a:solidFill>
                  <a:srgbClr val="000000"/>
                </a:solidFill>
                <a:ea typeface="楷体_GB2312" pitchFamily="49" charset="-122"/>
              </a:rPr>
              <a:t>*</a:t>
            </a:r>
            <a:r>
              <a:rPr lang="zh-CN" altLang="en-US">
                <a:solidFill>
                  <a:srgbClr val="000000"/>
                </a:solidFill>
                <a:ea typeface="楷体_GB2312" pitchFamily="49" charset="-122"/>
              </a:rPr>
              <a:t>是 </a:t>
            </a:r>
            <a:r>
              <a:rPr lang="en-US" altLang="zh-CN" i="1">
                <a:solidFill>
                  <a:srgbClr val="000000"/>
                </a:solidFill>
                <a:ea typeface="楷体_GB2312" pitchFamily="49" charset="-122"/>
              </a:rPr>
              <a:t>Ax</a:t>
            </a:r>
            <a:r>
              <a:rPr lang="en-US" altLang="zh-CN">
                <a:solidFill>
                  <a:srgbClr val="000000"/>
                </a:solidFill>
                <a:ea typeface="楷体_GB2312" pitchFamily="49" charset="-122"/>
              </a:rPr>
              <a:t>=</a:t>
            </a:r>
            <a:r>
              <a:rPr lang="en-US" altLang="zh-CN" i="1">
                <a:solidFill>
                  <a:srgbClr val="000000"/>
                </a:solidFill>
                <a:ea typeface="楷体_GB2312" pitchFamily="49" charset="-122"/>
              </a:rPr>
              <a:t>b</a:t>
            </a:r>
            <a:r>
              <a:rPr lang="zh-CN" altLang="en-US">
                <a:solidFill>
                  <a:srgbClr val="000000"/>
                </a:solidFill>
                <a:ea typeface="楷体_GB2312" pitchFamily="49" charset="-122"/>
              </a:rPr>
              <a:t>的最小二乘解的充要条件为</a:t>
            </a:r>
            <a:r>
              <a:rPr lang="en-US" altLang="zh-CN" i="1">
                <a:solidFill>
                  <a:srgbClr val="0000FF"/>
                </a:solidFill>
                <a:ea typeface="楷体_GB2312" pitchFamily="49" charset="-122"/>
              </a:rPr>
              <a:t>x</a:t>
            </a:r>
            <a:r>
              <a:rPr lang="en-US" altLang="zh-CN" baseline="30000">
                <a:solidFill>
                  <a:srgbClr val="0000FF"/>
                </a:solidFill>
                <a:ea typeface="楷体_GB2312" pitchFamily="49" charset="-122"/>
              </a:rPr>
              <a:t>*</a:t>
            </a:r>
            <a:r>
              <a:rPr lang="zh-CN" altLang="en-US">
                <a:solidFill>
                  <a:srgbClr val="000000"/>
                </a:solidFill>
                <a:ea typeface="楷体_GB2312" pitchFamily="49" charset="-122"/>
              </a:rPr>
              <a:t>是 </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Ax=A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b </a:t>
            </a:r>
            <a:r>
              <a:rPr lang="zh-CN" altLang="en-US">
                <a:solidFill>
                  <a:srgbClr val="000000"/>
                </a:solidFill>
                <a:ea typeface="楷体_GB2312" pitchFamily="49" charset="-122"/>
              </a:rPr>
              <a:t>的解</a:t>
            </a:r>
            <a:r>
              <a:rPr lang="en-US" altLang="zh-CN">
                <a:solidFill>
                  <a:srgbClr val="000000"/>
                </a:solidFill>
                <a:ea typeface="楷体_GB2312" pitchFamily="49" charset="-122"/>
              </a:rPr>
              <a:t>.</a:t>
            </a:r>
          </a:p>
        </p:txBody>
      </p:sp>
      <p:sp>
        <p:nvSpPr>
          <p:cNvPr id="19462" name="TextBox 17">
            <a:extLst>
              <a:ext uri="{FF2B5EF4-FFF2-40B4-BE49-F238E27FC236}">
                <a16:creationId xmlns:a16="http://schemas.microsoft.com/office/drawing/2014/main" id="{4205F982-4128-4A6A-BAF8-24BC360675F2}"/>
              </a:ext>
            </a:extLst>
          </p:cNvPr>
          <p:cNvSpPr txBox="1">
            <a:spLocks noChangeArrowheads="1"/>
          </p:cNvSpPr>
          <p:nvPr/>
        </p:nvSpPr>
        <p:spPr bwMode="auto">
          <a:xfrm>
            <a:off x="466725" y="1268413"/>
            <a:ext cx="8208963"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dirty="0">
                <a:ea typeface="楷体_GB2312" pitchFamily="49" charset="-122"/>
              </a:rPr>
              <a:t>　　一般说来，</a:t>
            </a:r>
            <a:r>
              <a:rPr lang="zh-CN" altLang="en-US" dirty="0">
                <a:solidFill>
                  <a:srgbClr val="0000FF"/>
                </a:solidFill>
                <a:ea typeface="楷体_GB2312" pitchFamily="49" charset="-122"/>
              </a:rPr>
              <a:t>超定方程组</a:t>
            </a:r>
            <a:r>
              <a:rPr lang="zh-CN" altLang="en-US" dirty="0">
                <a:ea typeface="楷体_GB2312" pitchFamily="49" charset="-122"/>
              </a:rPr>
              <a:t>无解（此时为矛盾方程组），这时需要寻找方程组的一个“最近似”的解</a:t>
            </a:r>
            <a:r>
              <a:rPr lang="en-US" altLang="zh-CN" dirty="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up)">
                                      <p:cBhvr>
                                        <p:cTn id="7" dur="500"/>
                                        <p:tgtEl>
                                          <p:spTgt spid="194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41"/>
                                        </p:tgtEl>
                                        <p:attrNameLst>
                                          <p:attrName>style.visibility</p:attrName>
                                        </p:attrNameLst>
                                      </p:cBhvr>
                                      <p:to>
                                        <p:strVal val="visible"/>
                                      </p:to>
                                    </p:set>
                                    <p:animEffect transition="in" filter="wipe(up)">
                                      <p:cBhvr>
                                        <p:cTn id="12" dur="500"/>
                                        <p:tgtEl>
                                          <p:spTgt spid="10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94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51CE5F1A-77C4-4606-8923-7A806CD9BD33}"/>
              </a:ext>
            </a:extLst>
          </p:cNvPr>
          <p:cNvSpPr>
            <a:spLocks noChangeArrowheads="1"/>
          </p:cNvSpPr>
          <p:nvPr/>
        </p:nvSpPr>
        <p:spPr bwMode="auto">
          <a:xfrm>
            <a:off x="457200" y="1038225"/>
            <a:ext cx="82867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a:solidFill>
                  <a:srgbClr val="FF0000"/>
                </a:solidFill>
                <a:ea typeface="楷体_GB2312" pitchFamily="49" charset="-122"/>
              </a:rPr>
              <a:t>　　定理   </a:t>
            </a:r>
            <a:r>
              <a:rPr lang="en-US" altLang="zh-CN" i="1">
                <a:solidFill>
                  <a:srgbClr val="000000"/>
                </a:solidFill>
                <a:ea typeface="楷体_GB2312" pitchFamily="49" charset="-122"/>
              </a:rPr>
              <a:t>x</a:t>
            </a:r>
            <a:r>
              <a:rPr lang="en-US" altLang="zh-CN" baseline="30000">
                <a:solidFill>
                  <a:srgbClr val="000000"/>
                </a:solidFill>
                <a:ea typeface="楷体_GB2312" pitchFamily="49" charset="-122"/>
              </a:rPr>
              <a:t>*</a:t>
            </a:r>
            <a:r>
              <a:rPr lang="zh-CN" altLang="en-US">
                <a:solidFill>
                  <a:srgbClr val="000000"/>
                </a:solidFill>
                <a:ea typeface="楷体_GB2312" pitchFamily="49" charset="-122"/>
              </a:rPr>
              <a:t>是 </a:t>
            </a:r>
            <a:r>
              <a:rPr lang="en-US" altLang="zh-CN" i="1">
                <a:solidFill>
                  <a:srgbClr val="000000"/>
                </a:solidFill>
                <a:ea typeface="楷体_GB2312" pitchFamily="49" charset="-122"/>
              </a:rPr>
              <a:t>Ax</a:t>
            </a:r>
            <a:r>
              <a:rPr lang="en-US" altLang="zh-CN">
                <a:solidFill>
                  <a:srgbClr val="000000"/>
                </a:solidFill>
                <a:ea typeface="楷体_GB2312" pitchFamily="49" charset="-122"/>
              </a:rPr>
              <a:t>=</a:t>
            </a:r>
            <a:r>
              <a:rPr lang="en-US" altLang="zh-CN" i="1">
                <a:solidFill>
                  <a:srgbClr val="000000"/>
                </a:solidFill>
                <a:ea typeface="楷体_GB2312" pitchFamily="49" charset="-122"/>
              </a:rPr>
              <a:t>b</a:t>
            </a:r>
            <a:r>
              <a:rPr lang="zh-CN" altLang="en-US">
                <a:solidFill>
                  <a:srgbClr val="000000"/>
                </a:solidFill>
                <a:ea typeface="楷体_GB2312" pitchFamily="49" charset="-122"/>
              </a:rPr>
              <a:t>的最小二乘解的充要条件为</a:t>
            </a:r>
            <a:r>
              <a:rPr lang="en-US" altLang="zh-CN" i="1">
                <a:solidFill>
                  <a:srgbClr val="0000FF"/>
                </a:solidFill>
                <a:ea typeface="楷体_GB2312" pitchFamily="49" charset="-122"/>
              </a:rPr>
              <a:t>x</a:t>
            </a:r>
            <a:r>
              <a:rPr lang="en-US" altLang="zh-CN" baseline="30000">
                <a:solidFill>
                  <a:srgbClr val="0000FF"/>
                </a:solidFill>
                <a:ea typeface="楷体_GB2312" pitchFamily="49" charset="-122"/>
              </a:rPr>
              <a:t>*</a:t>
            </a:r>
            <a:r>
              <a:rPr lang="zh-CN" altLang="en-US">
                <a:solidFill>
                  <a:srgbClr val="000000"/>
                </a:solidFill>
                <a:ea typeface="楷体_GB2312" pitchFamily="49" charset="-122"/>
              </a:rPr>
              <a:t>是 </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Ax=A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b</a:t>
            </a:r>
            <a:r>
              <a:rPr lang="en-US" altLang="zh-CN" i="1">
                <a:solidFill>
                  <a:srgbClr val="000000"/>
                </a:solidFill>
                <a:ea typeface="楷体_GB2312" pitchFamily="49" charset="-122"/>
              </a:rPr>
              <a:t> </a:t>
            </a:r>
            <a:r>
              <a:rPr lang="zh-CN" altLang="en-US">
                <a:solidFill>
                  <a:srgbClr val="000000"/>
                </a:solidFill>
                <a:ea typeface="楷体_GB2312" pitchFamily="49" charset="-122"/>
              </a:rPr>
              <a:t>的解</a:t>
            </a:r>
            <a:r>
              <a:rPr lang="en-US" altLang="zh-CN">
                <a:solidFill>
                  <a:srgbClr val="000000"/>
                </a:solidFill>
                <a:ea typeface="楷体_GB2312" pitchFamily="49" charset="-122"/>
              </a:rPr>
              <a:t>.</a:t>
            </a:r>
          </a:p>
        </p:txBody>
      </p:sp>
      <p:graphicFrame>
        <p:nvGraphicFramePr>
          <p:cNvPr id="2074" name="Object 26">
            <a:extLst>
              <a:ext uri="{FF2B5EF4-FFF2-40B4-BE49-F238E27FC236}">
                <a16:creationId xmlns:a16="http://schemas.microsoft.com/office/drawing/2014/main" id="{171C065E-434F-4CE7-9782-E15D175C151B}"/>
              </a:ext>
            </a:extLst>
          </p:cNvPr>
          <p:cNvGraphicFramePr>
            <a:graphicFrameLocks noChangeAspect="1"/>
          </p:cNvGraphicFramePr>
          <p:nvPr/>
        </p:nvGraphicFramePr>
        <p:xfrm>
          <a:off x="1331913" y="3500438"/>
          <a:ext cx="4446587" cy="431800"/>
        </p:xfrm>
        <a:graphic>
          <a:graphicData uri="http://schemas.openxmlformats.org/presentationml/2006/ole">
            <mc:AlternateContent xmlns:mc="http://schemas.openxmlformats.org/markup-compatibility/2006">
              <mc:Choice xmlns:v="urn:schemas-microsoft-com:vml" Requires="v">
                <p:oleObj spid="_x0000_s2728" name="Equation" r:id="rId4" imgW="4444920" imgH="431640" progId="Equation.DSMT4">
                  <p:embed/>
                </p:oleObj>
              </mc:Choice>
              <mc:Fallback>
                <p:oleObj name="Equation" r:id="rId4" imgW="4444920" imgH="431640" progId="Equation.DSMT4">
                  <p:embed/>
                  <p:pic>
                    <p:nvPicPr>
                      <p:cNvPr id="2074" name="Object 26">
                        <a:extLst>
                          <a:ext uri="{FF2B5EF4-FFF2-40B4-BE49-F238E27FC236}">
                            <a16:creationId xmlns:a16="http://schemas.microsoft.com/office/drawing/2014/main" id="{171C065E-434F-4CE7-9782-E15D175C15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3500438"/>
                        <a:ext cx="44465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5" name="Object 27">
            <a:extLst>
              <a:ext uri="{FF2B5EF4-FFF2-40B4-BE49-F238E27FC236}">
                <a16:creationId xmlns:a16="http://schemas.microsoft.com/office/drawing/2014/main" id="{5056448B-48E2-4D43-9A35-F08E0824ACE6}"/>
              </a:ext>
            </a:extLst>
          </p:cNvPr>
          <p:cNvGraphicFramePr>
            <a:graphicFrameLocks noChangeAspect="1"/>
          </p:cNvGraphicFramePr>
          <p:nvPr/>
        </p:nvGraphicFramePr>
        <p:xfrm>
          <a:off x="971550" y="2846388"/>
          <a:ext cx="4048125" cy="727075"/>
        </p:xfrm>
        <a:graphic>
          <a:graphicData uri="http://schemas.openxmlformats.org/presentationml/2006/ole">
            <mc:AlternateContent xmlns:mc="http://schemas.openxmlformats.org/markup-compatibility/2006">
              <mc:Choice xmlns:v="urn:schemas-microsoft-com:vml" Requires="v">
                <p:oleObj spid="_x0000_s2729" name="Equation" r:id="rId6" imgW="1765080" imgH="317160" progId="Equation.DSMT4">
                  <p:embed/>
                </p:oleObj>
              </mc:Choice>
              <mc:Fallback>
                <p:oleObj name="Equation" r:id="rId6" imgW="1765080" imgH="317160" progId="Equation.DSMT4">
                  <p:embed/>
                  <p:pic>
                    <p:nvPicPr>
                      <p:cNvPr id="2075" name="Object 27">
                        <a:extLst>
                          <a:ext uri="{FF2B5EF4-FFF2-40B4-BE49-F238E27FC236}">
                            <a16:creationId xmlns:a16="http://schemas.microsoft.com/office/drawing/2014/main" id="{5056448B-48E2-4D43-9A35-F08E0824AC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2846388"/>
                        <a:ext cx="4048125"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83" name="Text Box 35">
            <a:extLst>
              <a:ext uri="{FF2B5EF4-FFF2-40B4-BE49-F238E27FC236}">
                <a16:creationId xmlns:a16="http://schemas.microsoft.com/office/drawing/2014/main" id="{412392F4-7BE9-4574-8A0E-836C774A15A9}"/>
              </a:ext>
            </a:extLst>
          </p:cNvPr>
          <p:cNvSpPr txBox="1">
            <a:spLocks noChangeArrowheads="1"/>
          </p:cNvSpPr>
          <p:nvPr/>
        </p:nvSpPr>
        <p:spPr bwMode="auto">
          <a:xfrm>
            <a:off x="395288" y="1973263"/>
            <a:ext cx="8424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0000"/>
                </a:solidFill>
                <a:ea typeface="楷体_GB2312" pitchFamily="49" charset="-122"/>
              </a:rPr>
              <a:t>　　证   </a:t>
            </a:r>
            <a:r>
              <a:rPr lang="zh-CN" altLang="en-US">
                <a:solidFill>
                  <a:srgbClr val="0000FF"/>
                </a:solidFill>
                <a:ea typeface="楷体_GB2312" pitchFamily="49" charset="-122"/>
              </a:rPr>
              <a:t>充分性  </a:t>
            </a:r>
            <a:r>
              <a:rPr lang="zh-CN" altLang="en-US">
                <a:ea typeface="楷体_GB2312" pitchFamily="49" charset="-122"/>
              </a:rPr>
              <a:t>若存在 </a:t>
            </a:r>
            <a:r>
              <a:rPr lang="en-US" altLang="zh-CN" i="1">
                <a:ea typeface="楷体_GB2312" pitchFamily="49" charset="-122"/>
              </a:rPr>
              <a:t>n</a:t>
            </a:r>
            <a:r>
              <a:rPr lang="zh-CN" altLang="en-US">
                <a:ea typeface="楷体_GB2312" pitchFamily="49" charset="-122"/>
              </a:rPr>
              <a:t>维向量 </a:t>
            </a:r>
            <a:r>
              <a:rPr lang="en-US" altLang="zh-CN" i="1">
                <a:solidFill>
                  <a:srgbClr val="0000FF"/>
                </a:solidFill>
                <a:ea typeface="楷体_GB2312" pitchFamily="49" charset="-122"/>
              </a:rPr>
              <a:t>x</a:t>
            </a:r>
            <a:r>
              <a:rPr lang="en-US" altLang="zh-CN" baseline="30000">
                <a:solidFill>
                  <a:srgbClr val="0000FF"/>
                </a:solidFill>
                <a:ea typeface="楷体_GB2312" pitchFamily="49" charset="-122"/>
              </a:rPr>
              <a:t>*</a:t>
            </a:r>
            <a:r>
              <a:rPr lang="en-US" altLang="zh-CN" baseline="30000">
                <a:ea typeface="楷体_GB2312" pitchFamily="49" charset="-122"/>
              </a:rPr>
              <a:t> </a:t>
            </a:r>
            <a:r>
              <a:rPr lang="zh-CN" altLang="en-US">
                <a:ea typeface="楷体_GB2312" pitchFamily="49" charset="-122"/>
              </a:rPr>
              <a:t>使</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Ax</a:t>
            </a:r>
            <a:r>
              <a:rPr lang="en-US" altLang="zh-CN" baseline="30000">
                <a:solidFill>
                  <a:srgbClr val="0000FF"/>
                </a:solidFill>
                <a:ea typeface="楷体_GB2312" pitchFamily="49" charset="-122"/>
              </a:rPr>
              <a:t>*</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b</a:t>
            </a:r>
            <a:r>
              <a:rPr lang="en-US" altLang="zh-CN">
                <a:ea typeface="楷体_GB2312" pitchFamily="49" charset="-122"/>
              </a:rPr>
              <a:t>,</a:t>
            </a:r>
            <a:endParaRPr lang="zh-CN" altLang="en-US">
              <a:ea typeface="楷体_GB2312" pitchFamily="49" charset="-122"/>
            </a:endParaRPr>
          </a:p>
        </p:txBody>
      </p:sp>
      <p:grpSp>
        <p:nvGrpSpPr>
          <p:cNvPr id="2090" name="Group 42">
            <a:extLst>
              <a:ext uri="{FF2B5EF4-FFF2-40B4-BE49-F238E27FC236}">
                <a16:creationId xmlns:a16="http://schemas.microsoft.com/office/drawing/2014/main" id="{38D12D46-9324-4B2B-A62E-86161CA1433B}"/>
              </a:ext>
            </a:extLst>
          </p:cNvPr>
          <p:cNvGrpSpPr>
            <a:grpSpLocks/>
          </p:cNvGrpSpPr>
          <p:nvPr/>
        </p:nvGrpSpPr>
        <p:grpSpPr bwMode="auto">
          <a:xfrm>
            <a:off x="852492" y="2349502"/>
            <a:ext cx="8280400" cy="576263"/>
            <a:chOff x="537" y="1673"/>
            <a:chExt cx="5216" cy="363"/>
          </a:xfrm>
        </p:grpSpPr>
        <p:sp>
          <p:nvSpPr>
            <p:cNvPr id="2084" name="Text Box 36">
              <a:extLst>
                <a:ext uri="{FF2B5EF4-FFF2-40B4-BE49-F238E27FC236}">
                  <a16:creationId xmlns:a16="http://schemas.microsoft.com/office/drawing/2014/main" id="{393C6251-1520-473E-AD6D-1334065CAE4E}"/>
                </a:ext>
              </a:extLst>
            </p:cNvPr>
            <p:cNvSpPr txBox="1">
              <a:spLocks noChangeArrowheads="1"/>
            </p:cNvSpPr>
            <p:nvPr/>
          </p:nvSpPr>
          <p:spPr bwMode="auto">
            <a:xfrm>
              <a:off x="537" y="1709"/>
              <a:ext cx="52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ea typeface="楷体_GB2312" pitchFamily="49" charset="-122"/>
                </a:rPr>
                <a:t>任取一</a:t>
              </a:r>
              <a:r>
                <a:rPr lang="en-US" altLang="zh-CN" i="1" dirty="0">
                  <a:ea typeface="楷体_GB2312" pitchFamily="49" charset="-122"/>
                </a:rPr>
                <a:t>n</a:t>
              </a:r>
              <a:r>
                <a:rPr lang="zh-CN" altLang="en-US" dirty="0">
                  <a:ea typeface="楷体_GB2312" pitchFamily="49" charset="-122"/>
                </a:rPr>
                <a:t>维向量             </a:t>
              </a:r>
              <a:r>
                <a:rPr lang="en-US" altLang="zh-CN" dirty="0">
                  <a:ea typeface="楷体_GB2312" pitchFamily="49" charset="-122"/>
                </a:rPr>
                <a:t>, </a:t>
              </a:r>
              <a:r>
                <a:rPr lang="zh-CN" altLang="en-US" dirty="0">
                  <a:ea typeface="楷体_GB2312" pitchFamily="49" charset="-122"/>
                </a:rPr>
                <a:t>令                   </a:t>
              </a:r>
              <a:r>
                <a:rPr lang="en-US" altLang="zh-CN" dirty="0">
                  <a:ea typeface="楷体_GB2312" pitchFamily="49" charset="-122"/>
                </a:rPr>
                <a:t>, </a:t>
              </a:r>
              <a:r>
                <a:rPr lang="zh-CN" altLang="en-US" dirty="0">
                  <a:ea typeface="楷体_GB2312" pitchFamily="49" charset="-122"/>
                </a:rPr>
                <a:t>则</a:t>
              </a:r>
              <a:r>
                <a:rPr lang="en-US" altLang="zh-CN" dirty="0">
                  <a:ea typeface="楷体_GB2312" pitchFamily="49" charset="-122"/>
                </a:rPr>
                <a:t>y</a:t>
              </a:r>
              <a:r>
                <a:rPr lang="en-US" altLang="zh-CN" dirty="0"/>
                <a:t>≠</a:t>
              </a:r>
              <a:r>
                <a:rPr lang="en-US" altLang="zh-CN" dirty="0">
                  <a:ea typeface="楷体_GB2312" pitchFamily="49" charset="-122"/>
                </a:rPr>
                <a:t>0, </a:t>
              </a:r>
              <a:r>
                <a:rPr lang="zh-CN" altLang="en-US" dirty="0">
                  <a:ea typeface="楷体_GB2312" pitchFamily="49" charset="-122"/>
                </a:rPr>
                <a:t>且</a:t>
              </a:r>
              <a:endParaRPr lang="en-US" altLang="zh-CN" dirty="0">
                <a:ea typeface="楷体_GB2312" pitchFamily="49" charset="-122"/>
              </a:endParaRPr>
            </a:p>
          </p:txBody>
        </p:sp>
        <p:graphicFrame>
          <p:nvGraphicFramePr>
            <p:cNvPr id="2085" name="Object 37">
              <a:extLst>
                <a:ext uri="{FF2B5EF4-FFF2-40B4-BE49-F238E27FC236}">
                  <a16:creationId xmlns:a16="http://schemas.microsoft.com/office/drawing/2014/main" id="{C8B612C4-ED64-45AA-A92C-FEFF658F629C}"/>
                </a:ext>
              </a:extLst>
            </p:cNvPr>
            <p:cNvGraphicFramePr>
              <a:graphicFrameLocks noChangeAspect="1"/>
            </p:cNvGraphicFramePr>
            <p:nvPr/>
          </p:nvGraphicFramePr>
          <p:xfrm>
            <a:off x="1882" y="1673"/>
            <a:ext cx="726" cy="322"/>
          </p:xfrm>
          <a:graphic>
            <a:graphicData uri="http://schemas.openxmlformats.org/presentationml/2006/ole">
              <mc:AlternateContent xmlns:mc="http://schemas.openxmlformats.org/markup-compatibility/2006">
                <mc:Choice xmlns:v="urn:schemas-microsoft-com:vml" Requires="v">
                  <p:oleObj spid="_x0000_s2730" name="Equation" r:id="rId8" imgW="457200" imgH="203040" progId="Equation.DSMT4">
                    <p:embed/>
                  </p:oleObj>
                </mc:Choice>
                <mc:Fallback>
                  <p:oleObj name="Equation" r:id="rId8" imgW="457200" imgH="203040" progId="Equation.DSMT4">
                    <p:embed/>
                    <p:pic>
                      <p:nvPicPr>
                        <p:cNvPr id="2085" name="Object 37">
                          <a:extLst>
                            <a:ext uri="{FF2B5EF4-FFF2-40B4-BE49-F238E27FC236}">
                              <a16:creationId xmlns:a16="http://schemas.microsoft.com/office/drawing/2014/main" id="{C8B612C4-ED64-45AA-A92C-FEFF658F62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2" y="1673"/>
                          <a:ext cx="726"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7" name="Object 39">
              <a:extLst>
                <a:ext uri="{FF2B5EF4-FFF2-40B4-BE49-F238E27FC236}">
                  <a16:creationId xmlns:a16="http://schemas.microsoft.com/office/drawing/2014/main" id="{C969E7B0-9892-45ED-9C78-1BB0FF30F203}"/>
                </a:ext>
              </a:extLst>
            </p:cNvPr>
            <p:cNvGraphicFramePr>
              <a:graphicFrameLocks noChangeAspect="1"/>
            </p:cNvGraphicFramePr>
            <p:nvPr/>
          </p:nvGraphicFramePr>
          <p:xfrm>
            <a:off x="2880" y="1682"/>
            <a:ext cx="1067" cy="349"/>
          </p:xfrm>
          <a:graphic>
            <a:graphicData uri="http://schemas.openxmlformats.org/presentationml/2006/ole">
              <mc:AlternateContent xmlns:mc="http://schemas.openxmlformats.org/markup-compatibility/2006">
                <mc:Choice xmlns:v="urn:schemas-microsoft-com:vml" Requires="v">
                  <p:oleObj spid="_x0000_s2731" name="Equation" r:id="rId10" imgW="698400" imgH="228600" progId="Equation.DSMT4">
                    <p:embed/>
                  </p:oleObj>
                </mc:Choice>
                <mc:Fallback>
                  <p:oleObj name="Equation" r:id="rId10" imgW="698400" imgH="228600" progId="Equation.DSMT4">
                    <p:embed/>
                    <p:pic>
                      <p:nvPicPr>
                        <p:cNvPr id="2087" name="Object 39">
                          <a:extLst>
                            <a:ext uri="{FF2B5EF4-FFF2-40B4-BE49-F238E27FC236}">
                              <a16:creationId xmlns:a16="http://schemas.microsoft.com/office/drawing/2014/main" id="{C969E7B0-9892-45ED-9C78-1BB0FF30F2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 y="1682"/>
                          <a:ext cx="1067"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椭圆 13">
            <a:extLst>
              <a:ext uri="{FF2B5EF4-FFF2-40B4-BE49-F238E27FC236}">
                <a16:creationId xmlns:a16="http://schemas.microsoft.com/office/drawing/2014/main" id="{C9586FFE-C82F-4A29-8551-4D68E060E2F6}"/>
              </a:ext>
            </a:extLst>
          </p:cNvPr>
          <p:cNvSpPr/>
          <p:nvPr/>
        </p:nvSpPr>
        <p:spPr bwMode="auto">
          <a:xfrm>
            <a:off x="2449287" y="2828927"/>
            <a:ext cx="3329214" cy="744536"/>
          </a:xfrm>
          <a:prstGeom prst="ellipse">
            <a:avLst/>
          </a:prstGeom>
          <a:solidFill>
            <a:schemeClr val="accent1">
              <a:alpha val="12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3"/>
                                        </p:tgtEl>
                                        <p:attrNameLst>
                                          <p:attrName>style.visibility</p:attrName>
                                        </p:attrNameLst>
                                      </p:cBhvr>
                                      <p:to>
                                        <p:strVal val="visible"/>
                                      </p:to>
                                    </p:set>
                                    <p:animEffect transition="in" filter="wipe(left)">
                                      <p:cBhvr>
                                        <p:cTn id="7" dur="500"/>
                                        <p:tgtEl>
                                          <p:spTgt spid="2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90"/>
                                        </p:tgtEl>
                                        <p:attrNameLst>
                                          <p:attrName>style.visibility</p:attrName>
                                        </p:attrNameLst>
                                      </p:cBhvr>
                                      <p:to>
                                        <p:strVal val="visible"/>
                                      </p:to>
                                    </p:set>
                                    <p:animEffect transition="in" filter="wipe(left)">
                                      <p:cBhvr>
                                        <p:cTn id="12" dur="500"/>
                                        <p:tgtEl>
                                          <p:spTgt spid="20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75"/>
                                        </p:tgtEl>
                                        <p:attrNameLst>
                                          <p:attrName>style.visibility</p:attrName>
                                        </p:attrNameLst>
                                      </p:cBhvr>
                                      <p:to>
                                        <p:strVal val="visible"/>
                                      </p:to>
                                    </p:set>
                                    <p:animEffect transition="in" filter="wipe(left)">
                                      <p:cBhvr>
                                        <p:cTn id="17" dur="500"/>
                                        <p:tgtEl>
                                          <p:spTgt spid="20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074"/>
                                        </p:tgtEl>
                                        <p:attrNameLst>
                                          <p:attrName>style.visibility</p:attrName>
                                        </p:attrNameLst>
                                      </p:cBhvr>
                                      <p:to>
                                        <p:strVal val="visible"/>
                                      </p:to>
                                    </p:set>
                                    <p:animEffect transition="in" filter="wipe(left)">
                                      <p:cBhvr>
                                        <p:cTn id="22" dur="500"/>
                                        <p:tgtEl>
                                          <p:spTgt spid="207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3"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1B97B0-2433-4F8A-8589-0A922D98DC83}"/>
              </a:ext>
            </a:extLst>
          </p:cNvPr>
          <p:cNvSpPr/>
          <p:nvPr/>
        </p:nvSpPr>
        <p:spPr>
          <a:xfrm>
            <a:off x="497394" y="194829"/>
            <a:ext cx="7842738" cy="2308324"/>
          </a:xfrm>
          <a:prstGeom prst="rect">
            <a:avLst/>
          </a:prstGeom>
        </p:spPr>
        <p:txBody>
          <a:bodyPr wrap="square">
            <a:spAutoFit/>
          </a:bodyPr>
          <a:lstStyle/>
          <a:p>
            <a:r>
              <a:rPr lang="zh-CN" altLang="en-US" dirty="0"/>
              <a:t>范数</a:t>
            </a:r>
            <a:r>
              <a:rPr lang="en-US" altLang="zh-CN" dirty="0"/>
              <a:t>(norm)</a:t>
            </a:r>
          </a:p>
          <a:p>
            <a:endParaRPr lang="en-US" altLang="zh-CN" dirty="0"/>
          </a:p>
          <a:p>
            <a:r>
              <a:rPr lang="en-US" altLang="zh-CN" dirty="0"/>
              <a:t>       </a:t>
            </a:r>
            <a:r>
              <a:rPr lang="zh-CN" altLang="en-US" dirty="0"/>
              <a:t>范数是具有“长度”概念的函数。在线性代数、泛函分析及相关的数学领域，范数是一个函数，是矢量空间内的所有矢量赋予非零的正长度或大小，满足正定，齐次，三角不等式的关系就称作范数。</a:t>
            </a:r>
          </a:p>
        </p:txBody>
      </p:sp>
      <p:pic>
        <p:nvPicPr>
          <p:cNvPr id="3" name="图片 2">
            <a:extLst>
              <a:ext uri="{FF2B5EF4-FFF2-40B4-BE49-F238E27FC236}">
                <a16:creationId xmlns:a16="http://schemas.microsoft.com/office/drawing/2014/main" id="{D2E10444-7504-4206-8065-BBE3DB0C6D63}"/>
              </a:ext>
            </a:extLst>
          </p:cNvPr>
          <p:cNvPicPr>
            <a:picLocks noChangeAspect="1"/>
          </p:cNvPicPr>
          <p:nvPr/>
        </p:nvPicPr>
        <p:blipFill>
          <a:blip r:embed="rId3"/>
          <a:stretch>
            <a:fillRect/>
          </a:stretch>
        </p:blipFill>
        <p:spPr>
          <a:xfrm>
            <a:off x="1181001" y="2616141"/>
            <a:ext cx="6781998" cy="2066390"/>
          </a:xfrm>
          <a:prstGeom prst="rect">
            <a:avLst/>
          </a:prstGeom>
        </p:spPr>
      </p:pic>
      <p:sp>
        <p:nvSpPr>
          <p:cNvPr id="4" name="矩形 3">
            <a:extLst>
              <a:ext uri="{FF2B5EF4-FFF2-40B4-BE49-F238E27FC236}">
                <a16:creationId xmlns:a16="http://schemas.microsoft.com/office/drawing/2014/main" id="{2ADCAA27-224E-41AF-BC72-45E749E820C3}"/>
              </a:ext>
            </a:extLst>
          </p:cNvPr>
          <p:cNvSpPr/>
          <p:nvPr/>
        </p:nvSpPr>
        <p:spPr>
          <a:xfrm>
            <a:off x="768699" y="4962883"/>
            <a:ext cx="7194300" cy="461665"/>
          </a:xfrm>
          <a:prstGeom prst="rect">
            <a:avLst/>
          </a:prstGeom>
        </p:spPr>
        <p:txBody>
          <a:bodyPr wrap="square">
            <a:spAutoFit/>
          </a:bodyPr>
          <a:lstStyle/>
          <a:p>
            <a:r>
              <a:rPr lang="zh-CN" altLang="en-US" dirty="0"/>
              <a:t>向量的范数一般有</a:t>
            </a:r>
            <a:r>
              <a:rPr lang="en-US" altLang="zh-CN" dirty="0"/>
              <a:t>L0, L1, L2</a:t>
            </a:r>
            <a:r>
              <a:rPr lang="zh-CN" altLang="en-US" dirty="0"/>
              <a:t>与</a:t>
            </a:r>
            <a:r>
              <a:rPr lang="en-US" altLang="zh-CN" dirty="0" err="1"/>
              <a:t>L_infinity</a:t>
            </a:r>
            <a:r>
              <a:rPr lang="zh-CN" altLang="en-US" dirty="0"/>
              <a:t>范数</a:t>
            </a:r>
          </a:p>
        </p:txBody>
      </p:sp>
    </p:spTree>
    <p:extLst>
      <p:ext uri="{BB962C8B-B14F-4D97-AF65-F5344CB8AC3E}">
        <p14:creationId xmlns:p14="http://schemas.microsoft.com/office/powerpoint/2010/main" val="945589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D818B1F-9A06-41BF-9E4E-39DC37198892}"/>
              </a:ext>
            </a:extLst>
          </p:cNvPr>
          <p:cNvSpPr>
            <a:spLocks noGrp="1" noChangeArrowheads="1"/>
          </p:cNvSpPr>
          <p:nvPr>
            <p:ph type="title" idx="4294967295"/>
          </p:nvPr>
        </p:nvSpPr>
        <p:spPr>
          <a:xfrm>
            <a:off x="457200" y="241300"/>
            <a:ext cx="7772400" cy="1143000"/>
          </a:xfrm>
          <a:solidFill>
            <a:srgbClr val="FFFFFF"/>
          </a:solidFill>
        </p:spPr>
        <p:txBody>
          <a:bodyPr/>
          <a:lstStyle/>
          <a:p>
            <a:pPr eaLnBrk="1" hangingPunct="1"/>
            <a:r>
              <a:rPr lang="zh-CN" altLang="en-US" dirty="0"/>
              <a:t>第四章  立体视觉系统</a:t>
            </a:r>
            <a:endParaRPr lang="en-US" altLang="zh-CN" dirty="0"/>
          </a:p>
        </p:txBody>
      </p:sp>
      <p:sp>
        <p:nvSpPr>
          <p:cNvPr id="32771" name="Rectangle 3">
            <a:extLst>
              <a:ext uri="{FF2B5EF4-FFF2-40B4-BE49-F238E27FC236}">
                <a16:creationId xmlns:a16="http://schemas.microsoft.com/office/drawing/2014/main" id="{1B2F478D-75D5-4A15-8AB2-08FBADA1D344}"/>
              </a:ext>
            </a:extLst>
          </p:cNvPr>
          <p:cNvSpPr>
            <a:spLocks noGrp="1" noChangeArrowheads="1"/>
          </p:cNvSpPr>
          <p:nvPr>
            <p:ph type="body" sz="half" idx="4294967295"/>
          </p:nvPr>
        </p:nvSpPr>
        <p:spPr>
          <a:xfrm>
            <a:off x="288925" y="1290638"/>
            <a:ext cx="3762375" cy="2833363"/>
          </a:xfrm>
          <a:solidFill>
            <a:srgbClr val="FFFFFF"/>
          </a:solidFill>
        </p:spPr>
        <p:txBody>
          <a:bodyPr/>
          <a:lstStyle/>
          <a:p>
            <a:pPr eaLnBrk="1" hangingPunct="1">
              <a:lnSpc>
                <a:spcPct val="90000"/>
              </a:lnSpc>
              <a:buFont typeface="Wingdings" panose="05000000000000000000" pitchFamily="2" charset="2"/>
              <a:buNone/>
            </a:pPr>
            <a:r>
              <a:rPr lang="zh-CN" altLang="en-US" i="1" dirty="0">
                <a:solidFill>
                  <a:srgbClr val="CC0000"/>
                </a:solidFill>
              </a:rPr>
              <a:t>目标:</a:t>
            </a:r>
            <a:r>
              <a:rPr lang="zh-CN" altLang="en-US" dirty="0"/>
              <a:t> </a:t>
            </a:r>
          </a:p>
          <a:p>
            <a:pPr eaLnBrk="1" hangingPunct="1">
              <a:lnSpc>
                <a:spcPct val="90000"/>
              </a:lnSpc>
            </a:pPr>
            <a:r>
              <a:rPr lang="zh-CN" altLang="en-US" dirty="0">
                <a:latin typeface="宋体" panose="02010600030101010101" pitchFamily="2" charset="-122"/>
                <a:ea typeface="宋体" panose="02010600030101010101" pitchFamily="2" charset="-122"/>
              </a:rPr>
              <a:t>掌握常见立体视觉系统的基本原理，点云图拼接实践</a:t>
            </a:r>
          </a:p>
          <a:p>
            <a:pPr eaLnBrk="1" hangingPunct="1">
              <a:lnSpc>
                <a:spcPct val="90000"/>
              </a:lnSpc>
            </a:pPr>
            <a:r>
              <a:rPr lang="zh-CN" altLang="en-US" dirty="0">
                <a:latin typeface="宋体" panose="02010600030101010101" pitchFamily="2" charset="-122"/>
                <a:ea typeface="宋体" panose="02010600030101010101" pitchFamily="2" charset="-122"/>
              </a:rPr>
              <a:t>了解同时定位与地图构建</a:t>
            </a:r>
            <a:r>
              <a:rPr lang="en-US" altLang="zh-CN" dirty="0">
                <a:latin typeface="宋体" panose="02010600030101010101" pitchFamily="2" charset="-122"/>
                <a:ea typeface="宋体" panose="02010600030101010101" pitchFamily="2" charset="-122"/>
              </a:rPr>
              <a:t>SLAM</a:t>
            </a:r>
            <a:r>
              <a:rPr lang="zh-CN" altLang="en-US" dirty="0">
                <a:latin typeface="宋体" panose="02010600030101010101" pitchFamily="2" charset="-122"/>
                <a:ea typeface="宋体" panose="02010600030101010101" pitchFamily="2" charset="-122"/>
              </a:rPr>
              <a:t>原理</a:t>
            </a:r>
          </a:p>
        </p:txBody>
      </p:sp>
      <p:sp>
        <p:nvSpPr>
          <p:cNvPr id="32772" name="Rectangle 4">
            <a:extLst>
              <a:ext uri="{FF2B5EF4-FFF2-40B4-BE49-F238E27FC236}">
                <a16:creationId xmlns:a16="http://schemas.microsoft.com/office/drawing/2014/main" id="{E8A47DCF-A821-4FF0-A0FC-D22641F8EC85}"/>
              </a:ext>
            </a:extLst>
          </p:cNvPr>
          <p:cNvSpPr>
            <a:spLocks noGrp="1" noChangeArrowheads="1"/>
          </p:cNvSpPr>
          <p:nvPr>
            <p:ph type="body" sz="half" idx="4294967295"/>
          </p:nvPr>
        </p:nvSpPr>
        <p:spPr>
          <a:xfrm>
            <a:off x="4248150" y="1241425"/>
            <a:ext cx="4700588"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solidFill>
                  <a:schemeClr val="bg1">
                    <a:lumMod val="65000"/>
                  </a:schemeClr>
                </a:solidFill>
                <a:latin typeface="宋体" panose="02010600030101010101" pitchFamily="2" charset="-122"/>
                <a:ea typeface="宋体" panose="02010600030101010101" pitchFamily="2" charset="-122"/>
              </a:rPr>
              <a:t>相机模型</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marL="0" indent="0" eaLnBrk="1" hangingPunct="1">
              <a:buSzPct val="75000"/>
              <a:buNone/>
            </a:pPr>
            <a:r>
              <a:rPr lang="zh-CN" altLang="en-US" sz="2000" dirty="0">
                <a:solidFill>
                  <a:schemeClr val="bg1">
                    <a:lumMod val="65000"/>
                  </a:schemeClr>
                </a:solidFill>
                <a:latin typeface="宋体" panose="02010600030101010101" pitchFamily="2" charset="-122"/>
                <a:ea typeface="宋体" panose="02010600030101010101" pitchFamily="2" charset="-122"/>
              </a:rPr>
              <a:t>      双目相机模型</a:t>
            </a:r>
            <a:endParaRPr lang="en-US" altLang="zh-CN" sz="2000" dirty="0">
              <a:solidFill>
                <a:schemeClr val="bg1">
                  <a:lumMod val="65000"/>
                </a:schemeClr>
              </a:solidFill>
              <a:latin typeface="宋体" panose="02010600030101010101" pitchFamily="2" charset="-122"/>
              <a:ea typeface="宋体" panose="02010600030101010101" pitchFamily="2" charset="-122"/>
            </a:endParaRPr>
          </a:p>
          <a:p>
            <a:pPr marL="0" indent="0" eaLnBrk="1" hangingPunct="1">
              <a:buSzPct val="75000"/>
              <a:buNone/>
            </a:pPr>
            <a:r>
              <a:rPr lang="en-US" altLang="zh-CN" sz="2000" dirty="0">
                <a:solidFill>
                  <a:schemeClr val="bg1">
                    <a:lumMod val="65000"/>
                  </a:schemeClr>
                </a:solidFill>
                <a:latin typeface="宋体" panose="02010600030101010101" pitchFamily="2" charset="-122"/>
                <a:ea typeface="宋体" panose="02010600030101010101" pitchFamily="2" charset="-122"/>
              </a:rPr>
              <a:t>      </a:t>
            </a:r>
            <a:r>
              <a:rPr lang="zh-CN" altLang="en-US" sz="2000" dirty="0">
                <a:solidFill>
                  <a:schemeClr val="bg1">
                    <a:lumMod val="65000"/>
                  </a:schemeClr>
                </a:solidFill>
                <a:latin typeface="宋体" panose="02010600030101010101" pitchFamily="2" charset="-122"/>
                <a:ea typeface="宋体" panose="02010600030101010101" pitchFamily="2" charset="-122"/>
              </a:rPr>
              <a:t>深度相机模型</a:t>
            </a:r>
            <a:endParaRPr lang="en-US" altLang="zh-CN" sz="2000" dirty="0">
              <a:solidFill>
                <a:schemeClr val="bg1">
                  <a:lumMod val="65000"/>
                </a:schemeClr>
              </a:solidFill>
              <a:latin typeface="宋体" panose="02010600030101010101" pitchFamily="2" charset="-122"/>
              <a:ea typeface="宋体" panose="02010600030101010101" pitchFamily="2" charset="-122"/>
            </a:endParaRPr>
          </a:p>
          <a:p>
            <a:pPr eaLnBrk="1" hangingPunct="1">
              <a:buSzPct val="75000"/>
            </a:pPr>
            <a:r>
              <a:rPr lang="zh-CN" altLang="en-US" sz="2400" dirty="0">
                <a:solidFill>
                  <a:schemeClr val="bg1">
                    <a:lumMod val="65000"/>
                  </a:schemeClr>
                </a:solidFill>
                <a:latin typeface="宋体" panose="02010600030101010101" pitchFamily="2" charset="-122"/>
                <a:ea typeface="宋体" panose="02010600030101010101" pitchFamily="2" charset="-122"/>
              </a:rPr>
              <a:t>特征点法视觉里程计</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marL="0" indent="0" eaLnBrk="1" hangingPunct="1">
              <a:buSzPct val="75000"/>
              <a:buNone/>
            </a:pPr>
            <a:r>
              <a:rPr lang="zh-CN" altLang="en-US" sz="2400" dirty="0">
                <a:solidFill>
                  <a:schemeClr val="bg1">
                    <a:lumMod val="65000"/>
                  </a:schemeClr>
                </a:solidFill>
                <a:latin typeface="宋体" panose="02010600030101010101" pitchFamily="2" charset="-122"/>
                <a:ea typeface="宋体" panose="02010600030101010101" pitchFamily="2" charset="-122"/>
              </a:rPr>
              <a:t>     </a:t>
            </a:r>
            <a:r>
              <a:rPr lang="zh-CN" altLang="en-US" sz="2000" dirty="0">
                <a:solidFill>
                  <a:schemeClr val="bg1">
                    <a:lumMod val="65000"/>
                  </a:schemeClr>
                </a:solidFill>
                <a:latin typeface="宋体" panose="02010600030101010101" pitchFamily="2" charset="-122"/>
                <a:ea typeface="宋体" panose="02010600030101010101" pitchFamily="2" charset="-122"/>
              </a:rPr>
              <a:t>特征点提取</a:t>
            </a:r>
            <a:endParaRPr lang="en-US" altLang="zh-CN" sz="2000" dirty="0">
              <a:solidFill>
                <a:schemeClr val="bg1">
                  <a:lumMod val="65000"/>
                </a:schemeClr>
              </a:solidFill>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solidFill>
                  <a:schemeClr val="bg1">
                    <a:lumMod val="65000"/>
                  </a:schemeClr>
                </a:solidFill>
                <a:latin typeface="宋体" panose="02010600030101010101" pitchFamily="2" charset="-122"/>
                <a:ea typeface="宋体" panose="02010600030101010101" pitchFamily="2" charset="-122"/>
              </a:rPr>
              <a:t>      </a:t>
            </a:r>
            <a:r>
              <a:rPr lang="zh-CN" altLang="en-US" sz="2000" dirty="0">
                <a:solidFill>
                  <a:schemeClr val="bg1">
                    <a:lumMod val="65000"/>
                  </a:schemeClr>
                </a:solidFill>
                <a:latin typeface="宋体" panose="02010600030101010101" pitchFamily="2" charset="-122"/>
                <a:ea typeface="宋体" panose="02010600030101010101" pitchFamily="2" charset="-122"/>
              </a:rPr>
              <a:t>特征点比对</a:t>
            </a:r>
            <a:endParaRPr lang="en-US" altLang="zh-CN" sz="2000" dirty="0">
              <a:solidFill>
                <a:schemeClr val="bg1">
                  <a:lumMod val="65000"/>
                </a:schemeClr>
              </a:solidFill>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solidFill>
                  <a:schemeClr val="bg1">
                    <a:lumMod val="65000"/>
                  </a:schemeClr>
                </a:solidFill>
                <a:latin typeface="宋体" panose="02010600030101010101" pitchFamily="2" charset="-122"/>
                <a:ea typeface="宋体" panose="02010600030101010101" pitchFamily="2" charset="-122"/>
              </a:rPr>
              <a:t>      </a:t>
            </a:r>
            <a:r>
              <a:rPr lang="zh-CN" altLang="en-US" sz="2000" dirty="0">
                <a:solidFill>
                  <a:schemeClr val="bg1">
                    <a:lumMod val="65000"/>
                  </a:schemeClr>
                </a:solidFill>
                <a:latin typeface="宋体" panose="02010600030101010101" pitchFamily="2" charset="-122"/>
                <a:ea typeface="宋体" panose="02010600030101010101" pitchFamily="2" charset="-122"/>
              </a:rPr>
              <a:t>对极几何</a:t>
            </a:r>
            <a:endParaRPr lang="en-US" altLang="zh-CN" sz="2000" dirty="0">
              <a:solidFill>
                <a:schemeClr val="bg1">
                  <a:lumMod val="65000"/>
                </a:schemeClr>
              </a:solidFill>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solidFill>
                  <a:schemeClr val="bg1">
                    <a:lumMod val="65000"/>
                  </a:schemeClr>
                </a:solidFill>
                <a:latin typeface="宋体" panose="02010600030101010101" pitchFamily="2" charset="-122"/>
                <a:ea typeface="宋体" panose="02010600030101010101" pitchFamily="2" charset="-122"/>
              </a:rPr>
              <a:t>      </a:t>
            </a:r>
            <a:r>
              <a:rPr lang="zh-CN" altLang="en-US" sz="2000" dirty="0">
                <a:solidFill>
                  <a:schemeClr val="bg1">
                    <a:lumMod val="65000"/>
                  </a:schemeClr>
                </a:solidFill>
                <a:latin typeface="宋体" panose="02010600030101010101" pitchFamily="2" charset="-122"/>
                <a:ea typeface="宋体" panose="02010600030101010101" pitchFamily="2" charset="-122"/>
              </a:rPr>
              <a:t>三角化与深度估计</a:t>
            </a:r>
            <a:endParaRPr lang="en-US" altLang="zh-CN" sz="2000" dirty="0">
              <a:solidFill>
                <a:schemeClr val="bg1">
                  <a:lumMod val="65000"/>
                </a:schemeClr>
              </a:solidFill>
              <a:latin typeface="宋体" panose="02010600030101010101" pitchFamily="2" charset="-122"/>
              <a:ea typeface="宋体" panose="02010600030101010101" pitchFamily="2" charset="-122"/>
            </a:endParaRPr>
          </a:p>
          <a:p>
            <a:pPr lvl="0" eaLnBrk="1" hangingPunct="1">
              <a:buSzPct val="75000"/>
            </a:pPr>
            <a:r>
              <a:rPr lang="zh-CN" altLang="en-US" sz="2400" dirty="0">
                <a:solidFill>
                  <a:srgbClr val="000000"/>
                </a:solidFill>
                <a:latin typeface="宋体" panose="02010600030101010101" pitchFamily="2" charset="-122"/>
                <a:ea typeface="宋体" panose="02010600030101010101" pitchFamily="2" charset="-122"/>
              </a:rPr>
              <a:t>光流法视觉里程计</a:t>
            </a:r>
            <a:endParaRPr lang="en-US" altLang="zh-CN" sz="20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直接法视觉里程计</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编程实践</a:t>
            </a:r>
            <a:endParaRPr lang="en-US" altLang="zh-CN" sz="2400" dirty="0">
              <a:latin typeface="宋体" panose="02010600030101010101" pitchFamily="2" charset="-122"/>
              <a:ea typeface="宋体" panose="02010600030101010101" pitchFamily="2" charset="-122"/>
            </a:endParaRPr>
          </a:p>
          <a:p>
            <a:pPr marL="0" indent="0" eaLnBrk="1" hangingPunct="1">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点云拼接</a:t>
            </a:r>
            <a:endParaRPr lang="en-US" altLang="zh-CN" sz="2000" dirty="0">
              <a:latin typeface="宋体" panose="02010600030101010101" pitchFamily="2" charset="-122"/>
              <a:ea typeface="宋体" panose="02010600030101010101" pitchFamily="2" charset="-122"/>
            </a:endParaRPr>
          </a:p>
          <a:p>
            <a:pPr marL="0" indent="0" eaLnBrk="1" hangingPunct="1">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视觉距离估计</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标定与测量</a:t>
            </a:r>
          </a:p>
        </p:txBody>
      </p:sp>
      <p:pic>
        <p:nvPicPr>
          <p:cNvPr id="32773" name="Picture 12" descr="underline_base">
            <a:extLst>
              <a:ext uri="{FF2B5EF4-FFF2-40B4-BE49-F238E27FC236}">
                <a16:creationId xmlns:a16="http://schemas.microsoft.com/office/drawing/2014/main" id="{CAD4397E-0BBE-49E9-ABFD-5D605052C8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030288"/>
            <a:ext cx="7359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C379B244-5CDF-438E-A9E7-2FCB07BF29E6}"/>
              </a:ext>
            </a:extLst>
          </p:cNvPr>
          <p:cNvPicPr>
            <a:picLocks noChangeAspect="1"/>
          </p:cNvPicPr>
          <p:nvPr/>
        </p:nvPicPr>
        <p:blipFill>
          <a:blip r:embed="rId4"/>
          <a:stretch>
            <a:fillRect/>
          </a:stretch>
        </p:blipFill>
        <p:spPr>
          <a:xfrm>
            <a:off x="2334891" y="4124000"/>
            <a:ext cx="1716409" cy="2452770"/>
          </a:xfrm>
          <a:prstGeom prst="rect">
            <a:avLst/>
          </a:prstGeom>
        </p:spPr>
      </p:pic>
      <p:pic>
        <p:nvPicPr>
          <p:cNvPr id="3" name="图片 2">
            <a:extLst>
              <a:ext uri="{FF2B5EF4-FFF2-40B4-BE49-F238E27FC236}">
                <a16:creationId xmlns:a16="http://schemas.microsoft.com/office/drawing/2014/main" id="{9D32C8F5-C7B2-466D-8461-804B0C638286}"/>
              </a:ext>
            </a:extLst>
          </p:cNvPr>
          <p:cNvPicPr>
            <a:picLocks noChangeAspect="1"/>
          </p:cNvPicPr>
          <p:nvPr/>
        </p:nvPicPr>
        <p:blipFill>
          <a:blip r:embed="rId5"/>
          <a:stretch>
            <a:fillRect/>
          </a:stretch>
        </p:blipFill>
        <p:spPr>
          <a:xfrm>
            <a:off x="457200" y="3983386"/>
            <a:ext cx="1831215" cy="2733999"/>
          </a:xfrm>
          <a:prstGeom prst="rect">
            <a:avLst/>
          </a:prstGeom>
        </p:spPr>
      </p:pic>
    </p:spTree>
    <p:extLst>
      <p:ext uri="{BB962C8B-B14F-4D97-AF65-F5344CB8AC3E}">
        <p14:creationId xmlns:p14="http://schemas.microsoft.com/office/powerpoint/2010/main" val="870911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1B97B0-2433-4F8A-8589-0A922D98DC83}"/>
              </a:ext>
            </a:extLst>
          </p:cNvPr>
          <p:cNvSpPr/>
          <p:nvPr/>
        </p:nvSpPr>
        <p:spPr>
          <a:xfrm>
            <a:off x="497394" y="194829"/>
            <a:ext cx="7842738" cy="461665"/>
          </a:xfrm>
          <a:prstGeom prst="rect">
            <a:avLst/>
          </a:prstGeom>
        </p:spPr>
        <p:txBody>
          <a:bodyPr wrap="square">
            <a:spAutoFit/>
          </a:bodyPr>
          <a:lstStyle/>
          <a:p>
            <a:r>
              <a:rPr lang="zh-CN" altLang="en-US" dirty="0"/>
              <a:t>范数</a:t>
            </a:r>
            <a:r>
              <a:rPr lang="en-US" altLang="zh-CN" dirty="0"/>
              <a:t>(norm)</a:t>
            </a:r>
          </a:p>
        </p:txBody>
      </p:sp>
      <p:sp>
        <p:nvSpPr>
          <p:cNvPr id="4" name="矩形 3">
            <a:extLst>
              <a:ext uri="{FF2B5EF4-FFF2-40B4-BE49-F238E27FC236}">
                <a16:creationId xmlns:a16="http://schemas.microsoft.com/office/drawing/2014/main" id="{2ADCAA27-224E-41AF-BC72-45E749E820C3}"/>
              </a:ext>
            </a:extLst>
          </p:cNvPr>
          <p:cNvSpPr/>
          <p:nvPr/>
        </p:nvSpPr>
        <p:spPr>
          <a:xfrm>
            <a:off x="979714" y="863156"/>
            <a:ext cx="7149402" cy="461665"/>
          </a:xfrm>
          <a:prstGeom prst="rect">
            <a:avLst/>
          </a:prstGeom>
        </p:spPr>
        <p:txBody>
          <a:bodyPr wrap="square">
            <a:spAutoFit/>
          </a:bodyPr>
          <a:lstStyle/>
          <a:p>
            <a:r>
              <a:rPr lang="zh-CN" altLang="en-US" dirty="0"/>
              <a:t>向量的范数一般有</a:t>
            </a:r>
            <a:r>
              <a:rPr lang="en-US" altLang="zh-CN" dirty="0"/>
              <a:t>L0, L1, L2</a:t>
            </a:r>
            <a:r>
              <a:rPr lang="zh-CN" altLang="en-US" dirty="0"/>
              <a:t>与</a:t>
            </a:r>
            <a:r>
              <a:rPr lang="en-US" altLang="zh-CN" dirty="0" err="1"/>
              <a:t>L_infinity</a:t>
            </a:r>
            <a:r>
              <a:rPr lang="zh-CN" altLang="en-US" dirty="0"/>
              <a:t>范数</a:t>
            </a:r>
          </a:p>
        </p:txBody>
      </p:sp>
      <p:sp>
        <p:nvSpPr>
          <p:cNvPr id="5" name="矩形 4">
            <a:extLst>
              <a:ext uri="{FF2B5EF4-FFF2-40B4-BE49-F238E27FC236}">
                <a16:creationId xmlns:a16="http://schemas.microsoft.com/office/drawing/2014/main" id="{33CBEF70-689E-494B-BF8A-349166CF0044}"/>
              </a:ext>
            </a:extLst>
          </p:cNvPr>
          <p:cNvSpPr/>
          <p:nvPr/>
        </p:nvSpPr>
        <p:spPr>
          <a:xfrm>
            <a:off x="497394" y="1409561"/>
            <a:ext cx="1265090" cy="461665"/>
          </a:xfrm>
          <a:prstGeom prst="rect">
            <a:avLst/>
          </a:prstGeom>
        </p:spPr>
        <p:txBody>
          <a:bodyPr wrap="none">
            <a:spAutoFit/>
          </a:bodyPr>
          <a:lstStyle/>
          <a:p>
            <a:r>
              <a:rPr lang="en-US" altLang="zh-CN" b="1" dirty="0">
                <a:solidFill>
                  <a:srgbClr val="000000"/>
                </a:solidFill>
                <a:latin typeface="arial" panose="020B0604020202020204" pitchFamily="34" charset="0"/>
              </a:rPr>
              <a:t>L0</a:t>
            </a:r>
            <a:r>
              <a:rPr lang="zh-CN" altLang="en-US" b="1" dirty="0">
                <a:solidFill>
                  <a:srgbClr val="000000"/>
                </a:solidFill>
                <a:latin typeface="arial" panose="020B0604020202020204" pitchFamily="34" charset="0"/>
              </a:rPr>
              <a:t>范数</a:t>
            </a:r>
            <a:r>
              <a:rPr lang="en-US" altLang="zh-CN" b="1" dirty="0">
                <a:solidFill>
                  <a:srgbClr val="000000"/>
                </a:solidFill>
                <a:latin typeface="arial" panose="020B0604020202020204" pitchFamily="34" charset="0"/>
              </a:rPr>
              <a:t>:</a:t>
            </a:r>
            <a:endParaRPr lang="zh-CN" altLang="en-US" dirty="0"/>
          </a:p>
        </p:txBody>
      </p:sp>
      <p:pic>
        <p:nvPicPr>
          <p:cNvPr id="6" name="图片 5">
            <a:extLst>
              <a:ext uri="{FF2B5EF4-FFF2-40B4-BE49-F238E27FC236}">
                <a16:creationId xmlns:a16="http://schemas.microsoft.com/office/drawing/2014/main" id="{0C3F5872-6537-42C1-B7CC-0D364F885E45}"/>
              </a:ext>
            </a:extLst>
          </p:cNvPr>
          <p:cNvPicPr>
            <a:picLocks noChangeAspect="1"/>
          </p:cNvPicPr>
          <p:nvPr/>
        </p:nvPicPr>
        <p:blipFill>
          <a:blip r:embed="rId3"/>
          <a:stretch>
            <a:fillRect/>
          </a:stretch>
        </p:blipFill>
        <p:spPr>
          <a:xfrm>
            <a:off x="2544535" y="1968640"/>
            <a:ext cx="3009900" cy="609600"/>
          </a:xfrm>
          <a:prstGeom prst="rect">
            <a:avLst/>
          </a:prstGeom>
        </p:spPr>
      </p:pic>
      <p:sp>
        <p:nvSpPr>
          <p:cNvPr id="7" name="矩形 6">
            <a:extLst>
              <a:ext uri="{FF2B5EF4-FFF2-40B4-BE49-F238E27FC236}">
                <a16:creationId xmlns:a16="http://schemas.microsoft.com/office/drawing/2014/main" id="{D935A60E-689F-4271-928A-52BD12DFF09C}"/>
              </a:ext>
            </a:extLst>
          </p:cNvPr>
          <p:cNvSpPr/>
          <p:nvPr/>
        </p:nvSpPr>
        <p:spPr>
          <a:xfrm>
            <a:off x="411982" y="2756267"/>
            <a:ext cx="7928149" cy="1938992"/>
          </a:xfrm>
          <a:prstGeom prst="rect">
            <a:avLst/>
          </a:prstGeom>
        </p:spPr>
        <p:txBody>
          <a:bodyPr wrap="square">
            <a:spAutoFit/>
          </a:bodyPr>
          <a:lstStyle/>
          <a:p>
            <a:r>
              <a:rPr lang="en-US" altLang="zh-CN" dirty="0"/>
              <a:t>       L0</a:t>
            </a:r>
            <a:r>
              <a:rPr lang="zh-CN" altLang="en-US" dirty="0"/>
              <a:t>范数表示向量中非零元素的个数。如果我们使用</a:t>
            </a:r>
            <a:r>
              <a:rPr lang="en-US" altLang="zh-CN" dirty="0"/>
              <a:t>L0</a:t>
            </a:r>
            <a:r>
              <a:rPr lang="zh-CN" altLang="en-US" dirty="0"/>
              <a:t>来规则化参数向量</a:t>
            </a:r>
            <a:r>
              <a:rPr lang="en-US" altLang="zh-CN" dirty="0"/>
              <a:t>w</a:t>
            </a:r>
            <a:r>
              <a:rPr lang="zh-CN" altLang="en-US" dirty="0"/>
              <a:t>，就是希望</a:t>
            </a:r>
            <a:r>
              <a:rPr lang="en-US" altLang="zh-CN" dirty="0"/>
              <a:t>w</a:t>
            </a:r>
            <a:r>
              <a:rPr lang="zh-CN" altLang="en-US" dirty="0"/>
              <a:t>的元素大部分都为零。</a:t>
            </a:r>
            <a:endParaRPr lang="en-US" altLang="zh-CN" dirty="0"/>
          </a:p>
          <a:p>
            <a:r>
              <a:rPr lang="en-US" altLang="zh-CN" dirty="0"/>
              <a:t>       L0</a:t>
            </a:r>
            <a:r>
              <a:rPr lang="zh-CN" altLang="en-US" dirty="0"/>
              <a:t>范数的这个属性，使其非常适用于机器学习中的稀疏编码。在特征选择中，通过最小化</a:t>
            </a:r>
            <a:r>
              <a:rPr lang="en-US" altLang="zh-CN" dirty="0"/>
              <a:t>L0</a:t>
            </a:r>
            <a:r>
              <a:rPr lang="zh-CN" altLang="en-US" dirty="0"/>
              <a:t>范数来寻找最少最优的稀疏特征项。</a:t>
            </a:r>
          </a:p>
        </p:txBody>
      </p:sp>
    </p:spTree>
    <p:extLst>
      <p:ext uri="{BB962C8B-B14F-4D97-AF65-F5344CB8AC3E}">
        <p14:creationId xmlns:p14="http://schemas.microsoft.com/office/powerpoint/2010/main" val="1127512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1B97B0-2433-4F8A-8589-0A922D98DC83}"/>
              </a:ext>
            </a:extLst>
          </p:cNvPr>
          <p:cNvSpPr/>
          <p:nvPr/>
        </p:nvSpPr>
        <p:spPr>
          <a:xfrm>
            <a:off x="497394" y="194829"/>
            <a:ext cx="7842738" cy="461665"/>
          </a:xfrm>
          <a:prstGeom prst="rect">
            <a:avLst/>
          </a:prstGeom>
        </p:spPr>
        <p:txBody>
          <a:bodyPr wrap="square">
            <a:spAutoFit/>
          </a:bodyPr>
          <a:lstStyle/>
          <a:p>
            <a:r>
              <a:rPr lang="zh-CN" altLang="en-US" dirty="0"/>
              <a:t>范数</a:t>
            </a:r>
            <a:r>
              <a:rPr lang="en-US" altLang="zh-CN" dirty="0"/>
              <a:t>(norm)</a:t>
            </a:r>
          </a:p>
        </p:txBody>
      </p:sp>
      <p:sp>
        <p:nvSpPr>
          <p:cNvPr id="4" name="矩形 3">
            <a:extLst>
              <a:ext uri="{FF2B5EF4-FFF2-40B4-BE49-F238E27FC236}">
                <a16:creationId xmlns:a16="http://schemas.microsoft.com/office/drawing/2014/main" id="{2ADCAA27-224E-41AF-BC72-45E749E820C3}"/>
              </a:ext>
            </a:extLst>
          </p:cNvPr>
          <p:cNvSpPr/>
          <p:nvPr/>
        </p:nvSpPr>
        <p:spPr>
          <a:xfrm>
            <a:off x="979714" y="863156"/>
            <a:ext cx="7149402" cy="461665"/>
          </a:xfrm>
          <a:prstGeom prst="rect">
            <a:avLst/>
          </a:prstGeom>
        </p:spPr>
        <p:txBody>
          <a:bodyPr wrap="square">
            <a:spAutoFit/>
          </a:bodyPr>
          <a:lstStyle/>
          <a:p>
            <a:r>
              <a:rPr lang="zh-CN" altLang="en-US" dirty="0"/>
              <a:t>向量的范数一般有</a:t>
            </a:r>
            <a:r>
              <a:rPr lang="en-US" altLang="zh-CN" dirty="0"/>
              <a:t>L0, L1, L2</a:t>
            </a:r>
            <a:r>
              <a:rPr lang="zh-CN" altLang="en-US" dirty="0"/>
              <a:t>与</a:t>
            </a:r>
            <a:r>
              <a:rPr lang="en-US" altLang="zh-CN" dirty="0" err="1"/>
              <a:t>L_infinity</a:t>
            </a:r>
            <a:r>
              <a:rPr lang="zh-CN" altLang="en-US" dirty="0"/>
              <a:t>范数</a:t>
            </a:r>
          </a:p>
        </p:txBody>
      </p:sp>
      <p:sp>
        <p:nvSpPr>
          <p:cNvPr id="5" name="矩形 4">
            <a:extLst>
              <a:ext uri="{FF2B5EF4-FFF2-40B4-BE49-F238E27FC236}">
                <a16:creationId xmlns:a16="http://schemas.microsoft.com/office/drawing/2014/main" id="{33CBEF70-689E-494B-BF8A-349166CF0044}"/>
              </a:ext>
            </a:extLst>
          </p:cNvPr>
          <p:cNvSpPr/>
          <p:nvPr/>
        </p:nvSpPr>
        <p:spPr>
          <a:xfrm>
            <a:off x="497394" y="1409561"/>
            <a:ext cx="1265090" cy="461665"/>
          </a:xfrm>
          <a:prstGeom prst="rect">
            <a:avLst/>
          </a:prstGeom>
        </p:spPr>
        <p:txBody>
          <a:bodyPr wrap="none">
            <a:spAutoFit/>
          </a:bodyPr>
          <a:lstStyle/>
          <a:p>
            <a:r>
              <a:rPr lang="en-US" altLang="zh-CN" b="1" dirty="0">
                <a:solidFill>
                  <a:srgbClr val="000000"/>
                </a:solidFill>
                <a:latin typeface="arial" panose="020B0604020202020204" pitchFamily="34" charset="0"/>
              </a:rPr>
              <a:t>L1</a:t>
            </a:r>
            <a:r>
              <a:rPr lang="zh-CN" altLang="en-US" b="1" dirty="0">
                <a:solidFill>
                  <a:srgbClr val="000000"/>
                </a:solidFill>
                <a:latin typeface="arial" panose="020B0604020202020204" pitchFamily="34" charset="0"/>
              </a:rPr>
              <a:t>范数</a:t>
            </a:r>
            <a:r>
              <a:rPr lang="en-US" altLang="zh-CN" b="1" dirty="0">
                <a:solidFill>
                  <a:srgbClr val="000000"/>
                </a:solidFill>
                <a:latin typeface="arial" panose="020B0604020202020204" pitchFamily="34" charset="0"/>
              </a:rPr>
              <a:t>:</a:t>
            </a:r>
            <a:endParaRPr lang="zh-CN" altLang="en-US" dirty="0"/>
          </a:p>
        </p:txBody>
      </p:sp>
      <p:pic>
        <p:nvPicPr>
          <p:cNvPr id="3" name="图片 2">
            <a:extLst>
              <a:ext uri="{FF2B5EF4-FFF2-40B4-BE49-F238E27FC236}">
                <a16:creationId xmlns:a16="http://schemas.microsoft.com/office/drawing/2014/main" id="{81C11069-75A4-4B73-B9A0-F81E544C7EC8}"/>
              </a:ext>
            </a:extLst>
          </p:cNvPr>
          <p:cNvPicPr>
            <a:picLocks noChangeAspect="1"/>
          </p:cNvPicPr>
          <p:nvPr/>
        </p:nvPicPr>
        <p:blipFill>
          <a:blip r:embed="rId3"/>
          <a:stretch>
            <a:fillRect/>
          </a:stretch>
        </p:blipFill>
        <p:spPr>
          <a:xfrm>
            <a:off x="2708031" y="1871226"/>
            <a:ext cx="2743200" cy="1181100"/>
          </a:xfrm>
          <a:prstGeom prst="rect">
            <a:avLst/>
          </a:prstGeom>
        </p:spPr>
      </p:pic>
      <p:sp>
        <p:nvSpPr>
          <p:cNvPr id="8" name="矩形 7">
            <a:extLst>
              <a:ext uri="{FF2B5EF4-FFF2-40B4-BE49-F238E27FC236}">
                <a16:creationId xmlns:a16="http://schemas.microsoft.com/office/drawing/2014/main" id="{2BA3C898-8A70-48F9-9B51-ADD2A265B185}"/>
              </a:ext>
            </a:extLst>
          </p:cNvPr>
          <p:cNvSpPr/>
          <p:nvPr/>
        </p:nvSpPr>
        <p:spPr>
          <a:xfrm>
            <a:off x="954594" y="2998566"/>
            <a:ext cx="7385538" cy="830997"/>
          </a:xfrm>
          <a:prstGeom prst="rect">
            <a:avLst/>
          </a:prstGeom>
        </p:spPr>
        <p:txBody>
          <a:bodyPr wrap="square">
            <a:spAutoFit/>
          </a:bodyPr>
          <a:lstStyle/>
          <a:p>
            <a:r>
              <a:rPr lang="en-US" altLang="zh-CN" dirty="0">
                <a:solidFill>
                  <a:srgbClr val="333333"/>
                </a:solidFill>
                <a:latin typeface="arial" panose="020B0604020202020204" pitchFamily="34" charset="0"/>
              </a:rPr>
              <a:t>L1</a:t>
            </a:r>
            <a:r>
              <a:rPr lang="zh-CN" altLang="en-US" dirty="0">
                <a:solidFill>
                  <a:srgbClr val="333333"/>
                </a:solidFill>
                <a:latin typeface="arial" panose="020B0604020202020204" pitchFamily="34" charset="0"/>
              </a:rPr>
              <a:t>范数是向量中各个元素绝对值之和，也被称作“</a:t>
            </a:r>
            <a:r>
              <a:rPr lang="en-US" altLang="zh-CN" dirty="0">
                <a:solidFill>
                  <a:srgbClr val="333333"/>
                </a:solidFill>
                <a:latin typeface="arial" panose="020B0604020202020204" pitchFamily="34" charset="0"/>
              </a:rPr>
              <a:t>Lasso regularization”</a:t>
            </a:r>
            <a:r>
              <a:rPr lang="zh-CN" altLang="en-US" dirty="0">
                <a:solidFill>
                  <a:srgbClr val="333333"/>
                </a:solidFill>
                <a:latin typeface="arial" panose="020B0604020202020204" pitchFamily="34" charset="0"/>
              </a:rPr>
              <a:t>（稀疏规则算子）。</a:t>
            </a:r>
            <a:endParaRPr lang="zh-CN" altLang="en-US" dirty="0"/>
          </a:p>
        </p:txBody>
      </p:sp>
      <p:pic>
        <p:nvPicPr>
          <p:cNvPr id="9" name="图片 8">
            <a:extLst>
              <a:ext uri="{FF2B5EF4-FFF2-40B4-BE49-F238E27FC236}">
                <a16:creationId xmlns:a16="http://schemas.microsoft.com/office/drawing/2014/main" id="{925DE8A1-6300-42CA-9EDC-BE8BE9B9A079}"/>
              </a:ext>
            </a:extLst>
          </p:cNvPr>
          <p:cNvPicPr>
            <a:picLocks noChangeAspect="1"/>
          </p:cNvPicPr>
          <p:nvPr/>
        </p:nvPicPr>
        <p:blipFill>
          <a:blip r:embed="rId4"/>
          <a:stretch>
            <a:fillRect/>
          </a:stretch>
        </p:blipFill>
        <p:spPr>
          <a:xfrm>
            <a:off x="979714" y="4179666"/>
            <a:ext cx="5612251" cy="352141"/>
          </a:xfrm>
          <a:prstGeom prst="rect">
            <a:avLst/>
          </a:prstGeom>
        </p:spPr>
      </p:pic>
    </p:spTree>
    <p:extLst>
      <p:ext uri="{BB962C8B-B14F-4D97-AF65-F5344CB8AC3E}">
        <p14:creationId xmlns:p14="http://schemas.microsoft.com/office/powerpoint/2010/main" val="569288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1B97B0-2433-4F8A-8589-0A922D98DC83}"/>
              </a:ext>
            </a:extLst>
          </p:cNvPr>
          <p:cNvSpPr/>
          <p:nvPr/>
        </p:nvSpPr>
        <p:spPr>
          <a:xfrm>
            <a:off x="497394" y="194829"/>
            <a:ext cx="7842738" cy="461665"/>
          </a:xfrm>
          <a:prstGeom prst="rect">
            <a:avLst/>
          </a:prstGeom>
        </p:spPr>
        <p:txBody>
          <a:bodyPr wrap="square">
            <a:spAutoFit/>
          </a:bodyPr>
          <a:lstStyle/>
          <a:p>
            <a:r>
              <a:rPr lang="zh-CN" altLang="en-US" dirty="0"/>
              <a:t>范数</a:t>
            </a:r>
            <a:r>
              <a:rPr lang="en-US" altLang="zh-CN" dirty="0"/>
              <a:t>(norm)</a:t>
            </a:r>
          </a:p>
        </p:txBody>
      </p:sp>
      <p:sp>
        <p:nvSpPr>
          <p:cNvPr id="4" name="矩形 3">
            <a:extLst>
              <a:ext uri="{FF2B5EF4-FFF2-40B4-BE49-F238E27FC236}">
                <a16:creationId xmlns:a16="http://schemas.microsoft.com/office/drawing/2014/main" id="{2ADCAA27-224E-41AF-BC72-45E749E820C3}"/>
              </a:ext>
            </a:extLst>
          </p:cNvPr>
          <p:cNvSpPr/>
          <p:nvPr/>
        </p:nvSpPr>
        <p:spPr>
          <a:xfrm>
            <a:off x="979714" y="863156"/>
            <a:ext cx="7149402" cy="461665"/>
          </a:xfrm>
          <a:prstGeom prst="rect">
            <a:avLst/>
          </a:prstGeom>
        </p:spPr>
        <p:txBody>
          <a:bodyPr wrap="square">
            <a:spAutoFit/>
          </a:bodyPr>
          <a:lstStyle/>
          <a:p>
            <a:r>
              <a:rPr lang="zh-CN" altLang="en-US" dirty="0"/>
              <a:t>向量的范数一般有</a:t>
            </a:r>
            <a:r>
              <a:rPr lang="en-US" altLang="zh-CN" dirty="0"/>
              <a:t>L0, L1, L2</a:t>
            </a:r>
            <a:r>
              <a:rPr lang="zh-CN" altLang="en-US" dirty="0"/>
              <a:t>与</a:t>
            </a:r>
            <a:r>
              <a:rPr lang="en-US" altLang="zh-CN" dirty="0" err="1"/>
              <a:t>L_infinity</a:t>
            </a:r>
            <a:r>
              <a:rPr lang="zh-CN" altLang="en-US" dirty="0"/>
              <a:t>范数</a:t>
            </a:r>
          </a:p>
        </p:txBody>
      </p:sp>
      <p:sp>
        <p:nvSpPr>
          <p:cNvPr id="5" name="矩形 4">
            <a:extLst>
              <a:ext uri="{FF2B5EF4-FFF2-40B4-BE49-F238E27FC236}">
                <a16:creationId xmlns:a16="http://schemas.microsoft.com/office/drawing/2014/main" id="{33CBEF70-689E-494B-BF8A-349166CF0044}"/>
              </a:ext>
            </a:extLst>
          </p:cNvPr>
          <p:cNvSpPr/>
          <p:nvPr/>
        </p:nvSpPr>
        <p:spPr>
          <a:xfrm>
            <a:off x="497394" y="1409561"/>
            <a:ext cx="1265090" cy="461665"/>
          </a:xfrm>
          <a:prstGeom prst="rect">
            <a:avLst/>
          </a:prstGeom>
        </p:spPr>
        <p:txBody>
          <a:bodyPr wrap="none">
            <a:spAutoFit/>
          </a:bodyPr>
          <a:lstStyle/>
          <a:p>
            <a:r>
              <a:rPr lang="en-US" altLang="zh-CN" b="1" dirty="0">
                <a:solidFill>
                  <a:srgbClr val="000000"/>
                </a:solidFill>
                <a:latin typeface="arial" panose="020B0604020202020204" pitchFamily="34" charset="0"/>
              </a:rPr>
              <a:t>L1</a:t>
            </a:r>
            <a:r>
              <a:rPr lang="zh-CN" altLang="en-US" b="1" dirty="0">
                <a:solidFill>
                  <a:srgbClr val="000000"/>
                </a:solidFill>
                <a:latin typeface="arial" panose="020B0604020202020204" pitchFamily="34" charset="0"/>
              </a:rPr>
              <a:t>范数</a:t>
            </a:r>
            <a:r>
              <a:rPr lang="en-US" altLang="zh-CN" b="1" dirty="0">
                <a:solidFill>
                  <a:srgbClr val="000000"/>
                </a:solidFill>
                <a:latin typeface="arial" panose="020B0604020202020204" pitchFamily="34" charset="0"/>
              </a:rPr>
              <a:t>:</a:t>
            </a:r>
            <a:endParaRPr lang="zh-CN" altLang="en-US" dirty="0"/>
          </a:p>
        </p:txBody>
      </p:sp>
      <p:sp>
        <p:nvSpPr>
          <p:cNvPr id="6" name="矩形 5">
            <a:extLst>
              <a:ext uri="{FF2B5EF4-FFF2-40B4-BE49-F238E27FC236}">
                <a16:creationId xmlns:a16="http://schemas.microsoft.com/office/drawing/2014/main" id="{73A9D72C-00BC-4DC4-BF4A-2CD6FFBDF4E0}"/>
              </a:ext>
            </a:extLst>
          </p:cNvPr>
          <p:cNvSpPr/>
          <p:nvPr/>
        </p:nvSpPr>
        <p:spPr>
          <a:xfrm>
            <a:off x="575269" y="1846050"/>
            <a:ext cx="7993462" cy="830997"/>
          </a:xfrm>
          <a:prstGeom prst="rect">
            <a:avLst/>
          </a:prstGeom>
        </p:spPr>
        <p:txBody>
          <a:bodyPr wrap="square">
            <a:spAutoFit/>
          </a:bodyPr>
          <a:lstStyle/>
          <a:p>
            <a:r>
              <a:rPr lang="zh-CN" altLang="en-US" dirty="0"/>
              <a:t>      假设只有一个参数为</a:t>
            </a:r>
            <a:r>
              <a:rPr lang="en-US" altLang="zh-CN" dirty="0"/>
              <a:t>w</a:t>
            </a:r>
            <a:r>
              <a:rPr lang="zh-CN" altLang="en-US" dirty="0"/>
              <a:t>，损失函数为</a:t>
            </a:r>
            <a:r>
              <a:rPr lang="en-US" altLang="zh-CN" dirty="0"/>
              <a:t>L(w)</a:t>
            </a:r>
            <a:r>
              <a:rPr lang="zh-CN" altLang="en-US" dirty="0"/>
              <a:t>，分别加上</a:t>
            </a:r>
            <a:r>
              <a:rPr lang="en-US" altLang="zh-CN" dirty="0"/>
              <a:t>L1</a:t>
            </a:r>
            <a:r>
              <a:rPr lang="zh-CN" altLang="en-US" dirty="0"/>
              <a:t>正则项和</a:t>
            </a:r>
            <a:r>
              <a:rPr lang="en-US" altLang="zh-CN" dirty="0"/>
              <a:t>L2</a:t>
            </a:r>
            <a:r>
              <a:rPr lang="zh-CN" altLang="en-US" dirty="0"/>
              <a:t>正则项后有：</a:t>
            </a:r>
          </a:p>
        </p:txBody>
      </p:sp>
      <p:pic>
        <p:nvPicPr>
          <p:cNvPr id="8194" name="Picture 2" descr="å¨è¿éæå¥å¾çæè¿°">
            <a:extLst>
              <a:ext uri="{FF2B5EF4-FFF2-40B4-BE49-F238E27FC236}">
                <a16:creationId xmlns:a16="http://schemas.microsoft.com/office/drawing/2014/main" id="{6F49F277-D0B9-42B5-9F93-D35FA7C97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900" y="2736470"/>
            <a:ext cx="2291491" cy="92361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71987FAC-3704-46C1-870A-51B7FC8FC188}"/>
              </a:ext>
            </a:extLst>
          </p:cNvPr>
          <p:cNvSpPr/>
          <p:nvPr/>
        </p:nvSpPr>
        <p:spPr>
          <a:xfrm>
            <a:off x="1059599" y="3676156"/>
            <a:ext cx="4012637" cy="461665"/>
          </a:xfrm>
          <a:prstGeom prst="rect">
            <a:avLst/>
          </a:prstGeom>
        </p:spPr>
        <p:txBody>
          <a:bodyPr wrap="none">
            <a:spAutoFit/>
          </a:bodyPr>
          <a:lstStyle/>
          <a:p>
            <a:r>
              <a:rPr lang="zh-CN" altLang="en-US" dirty="0"/>
              <a:t>假设</a:t>
            </a:r>
            <a:r>
              <a:rPr lang="en-US" altLang="zh-CN" dirty="0"/>
              <a:t>L(w)</a:t>
            </a:r>
            <a:r>
              <a:rPr lang="zh-CN" altLang="en-US" dirty="0"/>
              <a:t>在</a:t>
            </a:r>
            <a:r>
              <a:rPr lang="en-US" altLang="zh-CN" dirty="0"/>
              <a:t>0</a:t>
            </a:r>
            <a:r>
              <a:rPr lang="zh-CN" altLang="en-US" dirty="0"/>
              <a:t>处的导数为</a:t>
            </a:r>
            <a:r>
              <a:rPr lang="en-US" altLang="zh-CN" dirty="0"/>
              <a:t>d0</a:t>
            </a:r>
            <a:r>
              <a:rPr lang="zh-CN" altLang="en-US" dirty="0"/>
              <a:t>，</a:t>
            </a:r>
          </a:p>
        </p:txBody>
      </p:sp>
      <p:pic>
        <p:nvPicPr>
          <p:cNvPr id="10" name="图片 9">
            <a:extLst>
              <a:ext uri="{FF2B5EF4-FFF2-40B4-BE49-F238E27FC236}">
                <a16:creationId xmlns:a16="http://schemas.microsoft.com/office/drawing/2014/main" id="{665ACDB9-5DA7-49F0-A2CF-BEE03BCDC607}"/>
              </a:ext>
            </a:extLst>
          </p:cNvPr>
          <p:cNvPicPr>
            <a:picLocks noChangeAspect="1"/>
          </p:cNvPicPr>
          <p:nvPr/>
        </p:nvPicPr>
        <p:blipFill>
          <a:blip r:embed="rId4"/>
          <a:stretch>
            <a:fillRect/>
          </a:stretch>
        </p:blipFill>
        <p:spPr>
          <a:xfrm>
            <a:off x="3184791" y="4153896"/>
            <a:ext cx="1752600" cy="733425"/>
          </a:xfrm>
          <a:prstGeom prst="rect">
            <a:avLst/>
          </a:prstGeom>
        </p:spPr>
      </p:pic>
      <p:sp>
        <p:nvSpPr>
          <p:cNvPr id="11" name="矩形 10">
            <a:extLst>
              <a:ext uri="{FF2B5EF4-FFF2-40B4-BE49-F238E27FC236}">
                <a16:creationId xmlns:a16="http://schemas.microsoft.com/office/drawing/2014/main" id="{DDBA495D-3281-45DA-8A02-4DEB72C4411C}"/>
              </a:ext>
            </a:extLst>
          </p:cNvPr>
          <p:cNvSpPr/>
          <p:nvPr/>
        </p:nvSpPr>
        <p:spPr>
          <a:xfrm>
            <a:off x="0" y="4887321"/>
            <a:ext cx="4012637" cy="461665"/>
          </a:xfrm>
          <a:prstGeom prst="rect">
            <a:avLst/>
          </a:prstGeom>
        </p:spPr>
        <p:txBody>
          <a:bodyPr wrap="none">
            <a:spAutoFit/>
          </a:bodyPr>
          <a:lstStyle/>
          <a:p>
            <a:r>
              <a:rPr lang="zh-CN" altLang="en-US" dirty="0"/>
              <a:t>引入</a:t>
            </a:r>
            <a:r>
              <a:rPr lang="en-US" altLang="zh-CN" dirty="0"/>
              <a:t>L2</a:t>
            </a:r>
            <a:r>
              <a:rPr lang="zh-CN" altLang="en-US" dirty="0"/>
              <a:t>正则项，在</a:t>
            </a:r>
            <a:r>
              <a:rPr lang="en-US" altLang="zh-CN" dirty="0"/>
              <a:t>0</a:t>
            </a:r>
            <a:r>
              <a:rPr lang="zh-CN" altLang="en-US" dirty="0"/>
              <a:t>处的导数</a:t>
            </a:r>
          </a:p>
        </p:txBody>
      </p:sp>
      <p:pic>
        <p:nvPicPr>
          <p:cNvPr id="12" name="图片 11">
            <a:extLst>
              <a:ext uri="{FF2B5EF4-FFF2-40B4-BE49-F238E27FC236}">
                <a16:creationId xmlns:a16="http://schemas.microsoft.com/office/drawing/2014/main" id="{5EF77AA6-9B23-45D5-8DC4-CAF4F64965A9}"/>
              </a:ext>
            </a:extLst>
          </p:cNvPr>
          <p:cNvPicPr>
            <a:picLocks noChangeAspect="1"/>
          </p:cNvPicPr>
          <p:nvPr/>
        </p:nvPicPr>
        <p:blipFill>
          <a:blip r:embed="rId5"/>
          <a:stretch>
            <a:fillRect/>
          </a:stretch>
        </p:blipFill>
        <p:spPr>
          <a:xfrm>
            <a:off x="0" y="5555648"/>
            <a:ext cx="4306054" cy="970973"/>
          </a:xfrm>
          <a:prstGeom prst="rect">
            <a:avLst/>
          </a:prstGeom>
        </p:spPr>
      </p:pic>
      <p:pic>
        <p:nvPicPr>
          <p:cNvPr id="13" name="图片 12">
            <a:extLst>
              <a:ext uri="{FF2B5EF4-FFF2-40B4-BE49-F238E27FC236}">
                <a16:creationId xmlns:a16="http://schemas.microsoft.com/office/drawing/2014/main" id="{400E86E3-4408-4C18-B477-6D3F00BEF756}"/>
              </a:ext>
            </a:extLst>
          </p:cNvPr>
          <p:cNvPicPr>
            <a:picLocks noChangeAspect="1"/>
          </p:cNvPicPr>
          <p:nvPr/>
        </p:nvPicPr>
        <p:blipFill>
          <a:blip r:embed="rId6"/>
          <a:stretch>
            <a:fillRect/>
          </a:stretch>
        </p:blipFill>
        <p:spPr>
          <a:xfrm>
            <a:off x="5350015" y="5348986"/>
            <a:ext cx="2779101" cy="1509014"/>
          </a:xfrm>
          <a:prstGeom prst="rect">
            <a:avLst/>
          </a:prstGeom>
        </p:spPr>
      </p:pic>
      <p:sp>
        <p:nvSpPr>
          <p:cNvPr id="14" name="矩形 13">
            <a:extLst>
              <a:ext uri="{FF2B5EF4-FFF2-40B4-BE49-F238E27FC236}">
                <a16:creationId xmlns:a16="http://schemas.microsoft.com/office/drawing/2014/main" id="{8567FC38-C905-4828-AC8A-6BC95476AC6E}"/>
              </a:ext>
            </a:extLst>
          </p:cNvPr>
          <p:cNvSpPr/>
          <p:nvPr/>
        </p:nvSpPr>
        <p:spPr>
          <a:xfrm>
            <a:off x="4758093" y="4887320"/>
            <a:ext cx="3962944" cy="461665"/>
          </a:xfrm>
          <a:prstGeom prst="rect">
            <a:avLst/>
          </a:prstGeom>
        </p:spPr>
        <p:txBody>
          <a:bodyPr wrap="none">
            <a:spAutoFit/>
          </a:bodyPr>
          <a:lstStyle/>
          <a:p>
            <a:r>
              <a:rPr lang="zh-CN" altLang="en-US" dirty="0"/>
              <a:t>引入</a:t>
            </a:r>
            <a:r>
              <a:rPr lang="en-US" altLang="zh-CN" dirty="0"/>
              <a:t>L1</a:t>
            </a:r>
            <a:r>
              <a:rPr lang="zh-CN" altLang="en-US" dirty="0"/>
              <a:t>正则项，在</a:t>
            </a:r>
            <a:r>
              <a:rPr lang="en-US" altLang="zh-CN" dirty="0"/>
              <a:t>0</a:t>
            </a:r>
            <a:r>
              <a:rPr lang="zh-CN" altLang="en-US" dirty="0"/>
              <a:t>处的导数</a:t>
            </a:r>
          </a:p>
        </p:txBody>
      </p:sp>
    </p:spTree>
    <p:extLst>
      <p:ext uri="{BB962C8B-B14F-4D97-AF65-F5344CB8AC3E}">
        <p14:creationId xmlns:p14="http://schemas.microsoft.com/office/powerpoint/2010/main" val="864628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B1C1CD6-731D-41DA-B815-67664A2FDFA3}"/>
              </a:ext>
            </a:extLst>
          </p:cNvPr>
          <p:cNvPicPr>
            <a:picLocks noChangeAspect="1"/>
          </p:cNvPicPr>
          <p:nvPr/>
        </p:nvPicPr>
        <p:blipFill>
          <a:blip r:embed="rId3"/>
          <a:stretch>
            <a:fillRect/>
          </a:stretch>
        </p:blipFill>
        <p:spPr>
          <a:xfrm>
            <a:off x="2033587" y="233257"/>
            <a:ext cx="5076825" cy="1266825"/>
          </a:xfrm>
          <a:prstGeom prst="rect">
            <a:avLst/>
          </a:prstGeom>
        </p:spPr>
      </p:pic>
      <p:pic>
        <p:nvPicPr>
          <p:cNvPr id="3" name="图片 2">
            <a:extLst>
              <a:ext uri="{FF2B5EF4-FFF2-40B4-BE49-F238E27FC236}">
                <a16:creationId xmlns:a16="http://schemas.microsoft.com/office/drawing/2014/main" id="{04D3004C-F6BA-4AE9-B49D-B2BF1DC5315C}"/>
              </a:ext>
            </a:extLst>
          </p:cNvPr>
          <p:cNvPicPr>
            <a:picLocks noChangeAspect="1"/>
          </p:cNvPicPr>
          <p:nvPr/>
        </p:nvPicPr>
        <p:blipFill>
          <a:blip r:embed="rId4"/>
          <a:stretch>
            <a:fillRect/>
          </a:stretch>
        </p:blipFill>
        <p:spPr>
          <a:xfrm>
            <a:off x="1314449" y="1805093"/>
            <a:ext cx="6515100" cy="4819650"/>
          </a:xfrm>
          <a:prstGeom prst="rect">
            <a:avLst/>
          </a:prstGeom>
        </p:spPr>
      </p:pic>
    </p:spTree>
    <p:extLst>
      <p:ext uri="{BB962C8B-B14F-4D97-AF65-F5344CB8AC3E}">
        <p14:creationId xmlns:p14="http://schemas.microsoft.com/office/powerpoint/2010/main" val="2618193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1B97B0-2433-4F8A-8589-0A922D98DC83}"/>
              </a:ext>
            </a:extLst>
          </p:cNvPr>
          <p:cNvSpPr/>
          <p:nvPr/>
        </p:nvSpPr>
        <p:spPr>
          <a:xfrm>
            <a:off x="497394" y="194829"/>
            <a:ext cx="7842738" cy="461665"/>
          </a:xfrm>
          <a:prstGeom prst="rect">
            <a:avLst/>
          </a:prstGeom>
        </p:spPr>
        <p:txBody>
          <a:bodyPr wrap="square">
            <a:spAutoFit/>
          </a:bodyPr>
          <a:lstStyle/>
          <a:p>
            <a:r>
              <a:rPr lang="zh-CN" altLang="en-US" dirty="0"/>
              <a:t>范数</a:t>
            </a:r>
            <a:r>
              <a:rPr lang="en-US" altLang="zh-CN" dirty="0"/>
              <a:t>(norm)</a:t>
            </a:r>
          </a:p>
        </p:txBody>
      </p:sp>
      <p:sp>
        <p:nvSpPr>
          <p:cNvPr id="4" name="矩形 3">
            <a:extLst>
              <a:ext uri="{FF2B5EF4-FFF2-40B4-BE49-F238E27FC236}">
                <a16:creationId xmlns:a16="http://schemas.microsoft.com/office/drawing/2014/main" id="{2ADCAA27-224E-41AF-BC72-45E749E820C3}"/>
              </a:ext>
            </a:extLst>
          </p:cNvPr>
          <p:cNvSpPr/>
          <p:nvPr/>
        </p:nvSpPr>
        <p:spPr>
          <a:xfrm>
            <a:off x="979714" y="863156"/>
            <a:ext cx="7149402" cy="461665"/>
          </a:xfrm>
          <a:prstGeom prst="rect">
            <a:avLst/>
          </a:prstGeom>
        </p:spPr>
        <p:txBody>
          <a:bodyPr wrap="square">
            <a:spAutoFit/>
          </a:bodyPr>
          <a:lstStyle/>
          <a:p>
            <a:r>
              <a:rPr lang="zh-CN" altLang="en-US" dirty="0"/>
              <a:t>向量的范数一般有</a:t>
            </a:r>
            <a:r>
              <a:rPr lang="en-US" altLang="zh-CN" dirty="0"/>
              <a:t>L0, L1, L2</a:t>
            </a:r>
            <a:r>
              <a:rPr lang="zh-CN" altLang="en-US" dirty="0"/>
              <a:t>与</a:t>
            </a:r>
            <a:r>
              <a:rPr lang="en-US" altLang="zh-CN" dirty="0" err="1"/>
              <a:t>L_infinity</a:t>
            </a:r>
            <a:r>
              <a:rPr lang="zh-CN" altLang="en-US" dirty="0"/>
              <a:t>范数</a:t>
            </a:r>
          </a:p>
        </p:txBody>
      </p:sp>
      <p:sp>
        <p:nvSpPr>
          <p:cNvPr id="5" name="矩形 4">
            <a:extLst>
              <a:ext uri="{FF2B5EF4-FFF2-40B4-BE49-F238E27FC236}">
                <a16:creationId xmlns:a16="http://schemas.microsoft.com/office/drawing/2014/main" id="{33CBEF70-689E-494B-BF8A-349166CF0044}"/>
              </a:ext>
            </a:extLst>
          </p:cNvPr>
          <p:cNvSpPr/>
          <p:nvPr/>
        </p:nvSpPr>
        <p:spPr>
          <a:xfrm>
            <a:off x="497394" y="1409561"/>
            <a:ext cx="1265090" cy="461665"/>
          </a:xfrm>
          <a:prstGeom prst="rect">
            <a:avLst/>
          </a:prstGeom>
        </p:spPr>
        <p:txBody>
          <a:bodyPr wrap="none">
            <a:spAutoFit/>
          </a:bodyPr>
          <a:lstStyle/>
          <a:p>
            <a:r>
              <a:rPr lang="en-US" altLang="zh-CN" b="1" dirty="0">
                <a:solidFill>
                  <a:srgbClr val="000000"/>
                </a:solidFill>
                <a:latin typeface="arial" panose="020B0604020202020204" pitchFamily="34" charset="0"/>
              </a:rPr>
              <a:t>L2</a:t>
            </a:r>
            <a:r>
              <a:rPr lang="zh-CN" altLang="en-US" b="1" dirty="0">
                <a:solidFill>
                  <a:srgbClr val="000000"/>
                </a:solidFill>
                <a:latin typeface="arial" panose="020B0604020202020204" pitchFamily="34" charset="0"/>
              </a:rPr>
              <a:t>范数</a:t>
            </a:r>
            <a:r>
              <a:rPr lang="en-US" altLang="zh-CN" b="1" dirty="0">
                <a:solidFill>
                  <a:srgbClr val="000000"/>
                </a:solidFill>
                <a:latin typeface="arial" panose="020B0604020202020204" pitchFamily="34" charset="0"/>
              </a:rPr>
              <a:t>:</a:t>
            </a:r>
            <a:endParaRPr lang="zh-CN" altLang="en-US" dirty="0"/>
          </a:p>
        </p:txBody>
      </p:sp>
      <p:sp>
        <p:nvSpPr>
          <p:cNvPr id="7" name="矩形 6">
            <a:extLst>
              <a:ext uri="{FF2B5EF4-FFF2-40B4-BE49-F238E27FC236}">
                <a16:creationId xmlns:a16="http://schemas.microsoft.com/office/drawing/2014/main" id="{D935A60E-689F-4271-928A-52BD12DFF09C}"/>
              </a:ext>
            </a:extLst>
          </p:cNvPr>
          <p:cNvSpPr/>
          <p:nvPr/>
        </p:nvSpPr>
        <p:spPr>
          <a:xfrm>
            <a:off x="411983" y="3429000"/>
            <a:ext cx="7928149" cy="830997"/>
          </a:xfrm>
          <a:prstGeom prst="rect">
            <a:avLst/>
          </a:prstGeom>
        </p:spPr>
        <p:txBody>
          <a:bodyPr wrap="square">
            <a:spAutoFit/>
          </a:bodyPr>
          <a:lstStyle/>
          <a:p>
            <a:r>
              <a:rPr lang="en-US" altLang="zh-CN" dirty="0"/>
              <a:t>       L2</a:t>
            </a:r>
            <a:r>
              <a:rPr lang="zh-CN" altLang="en-US" dirty="0"/>
              <a:t>范数是最常用的范数，欧式空间的距离度量方法欧氏距离就是一种</a:t>
            </a:r>
            <a:r>
              <a:rPr lang="en-US" altLang="zh-CN" dirty="0"/>
              <a:t>L2</a:t>
            </a:r>
            <a:r>
              <a:rPr lang="zh-CN" altLang="en-US" dirty="0"/>
              <a:t>范数</a:t>
            </a:r>
          </a:p>
        </p:txBody>
      </p:sp>
      <p:pic>
        <p:nvPicPr>
          <p:cNvPr id="3" name="图片 2">
            <a:extLst>
              <a:ext uri="{FF2B5EF4-FFF2-40B4-BE49-F238E27FC236}">
                <a16:creationId xmlns:a16="http://schemas.microsoft.com/office/drawing/2014/main" id="{78BFB41F-574D-4FA4-B94A-565EAEDDC049}"/>
              </a:ext>
            </a:extLst>
          </p:cNvPr>
          <p:cNvPicPr>
            <a:picLocks noChangeAspect="1"/>
          </p:cNvPicPr>
          <p:nvPr/>
        </p:nvPicPr>
        <p:blipFill>
          <a:blip r:embed="rId3"/>
          <a:stretch>
            <a:fillRect/>
          </a:stretch>
        </p:blipFill>
        <p:spPr>
          <a:xfrm>
            <a:off x="2496283" y="1381187"/>
            <a:ext cx="3448050" cy="1657350"/>
          </a:xfrm>
          <a:prstGeom prst="rect">
            <a:avLst/>
          </a:prstGeom>
        </p:spPr>
      </p:pic>
      <p:sp>
        <p:nvSpPr>
          <p:cNvPr id="8" name="矩形 7">
            <a:extLst>
              <a:ext uri="{FF2B5EF4-FFF2-40B4-BE49-F238E27FC236}">
                <a16:creationId xmlns:a16="http://schemas.microsoft.com/office/drawing/2014/main" id="{7F4B4E9E-EE5B-4A06-9A7A-F9ED9C1B0189}"/>
              </a:ext>
            </a:extLst>
          </p:cNvPr>
          <p:cNvSpPr/>
          <p:nvPr/>
        </p:nvSpPr>
        <p:spPr>
          <a:xfrm>
            <a:off x="497394" y="4294277"/>
            <a:ext cx="7842738" cy="1569660"/>
          </a:xfrm>
          <a:prstGeom prst="rect">
            <a:avLst/>
          </a:prstGeom>
        </p:spPr>
        <p:txBody>
          <a:bodyPr wrap="square">
            <a:spAutoFit/>
          </a:bodyPr>
          <a:lstStyle/>
          <a:p>
            <a:r>
              <a:rPr lang="en-US" altLang="zh-CN" dirty="0"/>
              <a:t>      L2</a:t>
            </a:r>
            <a:r>
              <a:rPr lang="zh-CN" altLang="en-US" dirty="0"/>
              <a:t>范数是指向量各元素的平方和然后求平方根。让</a:t>
            </a:r>
            <a:r>
              <a:rPr lang="en-US" altLang="zh-CN" dirty="0"/>
              <a:t>L2</a:t>
            </a:r>
            <a:r>
              <a:rPr lang="zh-CN" altLang="en-US" dirty="0"/>
              <a:t>范数的规则项最小，可以使得的每个元素都很小，都接近于</a:t>
            </a:r>
            <a:r>
              <a:rPr lang="en-US" altLang="zh-CN" dirty="0"/>
              <a:t>0</a:t>
            </a:r>
            <a:r>
              <a:rPr lang="zh-CN" altLang="en-US" dirty="0"/>
              <a:t>，但与</a:t>
            </a:r>
            <a:r>
              <a:rPr lang="en-US" altLang="zh-CN" dirty="0"/>
              <a:t>L1</a:t>
            </a:r>
            <a:r>
              <a:rPr lang="zh-CN" altLang="en-US" dirty="0"/>
              <a:t>范数不同，它不会让它等于</a:t>
            </a:r>
            <a:r>
              <a:rPr lang="en-US" altLang="zh-CN" dirty="0"/>
              <a:t>0</a:t>
            </a:r>
            <a:r>
              <a:rPr lang="zh-CN" altLang="en-US" dirty="0"/>
              <a:t>，而是接近于</a:t>
            </a:r>
            <a:r>
              <a:rPr lang="en-US" altLang="zh-CN" dirty="0"/>
              <a:t>0</a:t>
            </a:r>
            <a:r>
              <a:rPr lang="zh-CN" altLang="en-US" dirty="0"/>
              <a:t>，因此在机器学习中一般用来防止过拟合</a:t>
            </a:r>
          </a:p>
        </p:txBody>
      </p:sp>
    </p:spTree>
    <p:extLst>
      <p:ext uri="{BB962C8B-B14F-4D97-AF65-F5344CB8AC3E}">
        <p14:creationId xmlns:p14="http://schemas.microsoft.com/office/powerpoint/2010/main" val="3383761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1B97B0-2433-4F8A-8589-0A922D98DC83}"/>
              </a:ext>
            </a:extLst>
          </p:cNvPr>
          <p:cNvSpPr/>
          <p:nvPr/>
        </p:nvSpPr>
        <p:spPr>
          <a:xfrm>
            <a:off x="497394" y="194829"/>
            <a:ext cx="7842738" cy="461665"/>
          </a:xfrm>
          <a:prstGeom prst="rect">
            <a:avLst/>
          </a:prstGeom>
        </p:spPr>
        <p:txBody>
          <a:bodyPr wrap="square">
            <a:spAutoFit/>
          </a:bodyPr>
          <a:lstStyle/>
          <a:p>
            <a:r>
              <a:rPr lang="zh-CN" altLang="en-US" dirty="0"/>
              <a:t>范数</a:t>
            </a:r>
            <a:r>
              <a:rPr lang="en-US" altLang="zh-CN" dirty="0"/>
              <a:t>(norm)</a:t>
            </a:r>
          </a:p>
        </p:txBody>
      </p:sp>
      <p:sp>
        <p:nvSpPr>
          <p:cNvPr id="4" name="矩形 3">
            <a:extLst>
              <a:ext uri="{FF2B5EF4-FFF2-40B4-BE49-F238E27FC236}">
                <a16:creationId xmlns:a16="http://schemas.microsoft.com/office/drawing/2014/main" id="{2ADCAA27-224E-41AF-BC72-45E749E820C3}"/>
              </a:ext>
            </a:extLst>
          </p:cNvPr>
          <p:cNvSpPr/>
          <p:nvPr/>
        </p:nvSpPr>
        <p:spPr>
          <a:xfrm>
            <a:off x="979714" y="863156"/>
            <a:ext cx="7149402" cy="461665"/>
          </a:xfrm>
          <a:prstGeom prst="rect">
            <a:avLst/>
          </a:prstGeom>
        </p:spPr>
        <p:txBody>
          <a:bodyPr wrap="square">
            <a:spAutoFit/>
          </a:bodyPr>
          <a:lstStyle/>
          <a:p>
            <a:r>
              <a:rPr lang="zh-CN" altLang="en-US" dirty="0"/>
              <a:t>向量的范数一般有</a:t>
            </a:r>
            <a:r>
              <a:rPr lang="en-US" altLang="zh-CN" dirty="0"/>
              <a:t>L0, L1, L2</a:t>
            </a:r>
            <a:r>
              <a:rPr lang="zh-CN" altLang="en-US" dirty="0"/>
              <a:t>与</a:t>
            </a:r>
            <a:r>
              <a:rPr lang="en-US" altLang="zh-CN" dirty="0" err="1"/>
              <a:t>L_infinity</a:t>
            </a:r>
            <a:r>
              <a:rPr lang="zh-CN" altLang="en-US" dirty="0"/>
              <a:t>范数</a:t>
            </a:r>
          </a:p>
        </p:txBody>
      </p:sp>
      <p:sp>
        <p:nvSpPr>
          <p:cNvPr id="5" name="矩形 4">
            <a:extLst>
              <a:ext uri="{FF2B5EF4-FFF2-40B4-BE49-F238E27FC236}">
                <a16:creationId xmlns:a16="http://schemas.microsoft.com/office/drawing/2014/main" id="{33CBEF70-689E-494B-BF8A-349166CF0044}"/>
              </a:ext>
            </a:extLst>
          </p:cNvPr>
          <p:cNvSpPr/>
          <p:nvPr/>
        </p:nvSpPr>
        <p:spPr>
          <a:xfrm>
            <a:off x="770706" y="2169271"/>
            <a:ext cx="1265090" cy="523220"/>
          </a:xfrm>
          <a:prstGeom prst="rect">
            <a:avLst/>
          </a:prstGeom>
        </p:spPr>
        <p:txBody>
          <a:bodyPr wrap="none">
            <a:spAutoFit/>
          </a:bodyPr>
          <a:lstStyle/>
          <a:p>
            <a:r>
              <a:rPr lang="en-US" altLang="zh-CN" sz="2800" b="1" dirty="0">
                <a:solidFill>
                  <a:srgbClr val="000000"/>
                </a:solidFill>
                <a:latin typeface="arial" panose="020B0604020202020204" pitchFamily="34" charset="0"/>
              </a:rPr>
              <a:t>P</a:t>
            </a:r>
            <a:r>
              <a:rPr lang="zh-CN" altLang="en-US" sz="2800" b="1" dirty="0">
                <a:solidFill>
                  <a:srgbClr val="000000"/>
                </a:solidFill>
                <a:latin typeface="arial" panose="020B0604020202020204" pitchFamily="34" charset="0"/>
              </a:rPr>
              <a:t>范数</a:t>
            </a:r>
            <a:r>
              <a:rPr lang="en-US" altLang="zh-CN" sz="2800" b="1" dirty="0">
                <a:solidFill>
                  <a:srgbClr val="000000"/>
                </a:solidFill>
                <a:latin typeface="arial" panose="020B0604020202020204" pitchFamily="34" charset="0"/>
              </a:rPr>
              <a:t>:</a:t>
            </a:r>
            <a:endParaRPr lang="zh-CN" altLang="en-US" sz="2800" dirty="0"/>
          </a:p>
        </p:txBody>
      </p:sp>
      <p:pic>
        <p:nvPicPr>
          <p:cNvPr id="10242" name="Picture 2" descr="https://gss0.bdstatic.com/-4o3dSag_xI4khGkpoWK1HF6hhy/baike/s%3D225/sign=1423af140ef3d7ca08f63874c71fbe3c/64380cd7912397dd2d45702e5b82b2b7d0a287d8.jpg">
            <a:extLst>
              <a:ext uri="{FF2B5EF4-FFF2-40B4-BE49-F238E27FC236}">
                <a16:creationId xmlns:a16="http://schemas.microsoft.com/office/drawing/2014/main" id="{808B8172-51A5-4A6B-8019-61F6A96D2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555" y="2019099"/>
            <a:ext cx="5411186" cy="67339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D762B6F8-8576-4AD2-B52F-36684F1A69AD}"/>
              </a:ext>
            </a:extLst>
          </p:cNvPr>
          <p:cNvPicPr>
            <a:picLocks noChangeAspect="1"/>
          </p:cNvPicPr>
          <p:nvPr/>
        </p:nvPicPr>
        <p:blipFill>
          <a:blip r:embed="rId4"/>
          <a:stretch>
            <a:fillRect/>
          </a:stretch>
        </p:blipFill>
        <p:spPr>
          <a:xfrm>
            <a:off x="497393" y="3533044"/>
            <a:ext cx="6787015" cy="918375"/>
          </a:xfrm>
          <a:prstGeom prst="rect">
            <a:avLst/>
          </a:prstGeom>
        </p:spPr>
      </p:pic>
    </p:spTree>
    <p:extLst>
      <p:ext uri="{BB962C8B-B14F-4D97-AF65-F5344CB8AC3E}">
        <p14:creationId xmlns:p14="http://schemas.microsoft.com/office/powerpoint/2010/main" val="2101372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51CE5F1A-77C4-4606-8923-7A806CD9BD33}"/>
              </a:ext>
            </a:extLst>
          </p:cNvPr>
          <p:cNvSpPr>
            <a:spLocks noChangeArrowheads="1"/>
          </p:cNvSpPr>
          <p:nvPr/>
        </p:nvSpPr>
        <p:spPr bwMode="auto">
          <a:xfrm>
            <a:off x="457200" y="1038225"/>
            <a:ext cx="82867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a:solidFill>
                  <a:srgbClr val="FF0000"/>
                </a:solidFill>
                <a:ea typeface="楷体_GB2312" pitchFamily="49" charset="-122"/>
              </a:rPr>
              <a:t>　　定理   </a:t>
            </a:r>
            <a:r>
              <a:rPr lang="en-US" altLang="zh-CN" i="1">
                <a:solidFill>
                  <a:srgbClr val="000000"/>
                </a:solidFill>
                <a:ea typeface="楷体_GB2312" pitchFamily="49" charset="-122"/>
              </a:rPr>
              <a:t>x</a:t>
            </a:r>
            <a:r>
              <a:rPr lang="en-US" altLang="zh-CN" baseline="30000">
                <a:solidFill>
                  <a:srgbClr val="000000"/>
                </a:solidFill>
                <a:ea typeface="楷体_GB2312" pitchFamily="49" charset="-122"/>
              </a:rPr>
              <a:t>*</a:t>
            </a:r>
            <a:r>
              <a:rPr lang="zh-CN" altLang="en-US">
                <a:solidFill>
                  <a:srgbClr val="000000"/>
                </a:solidFill>
                <a:ea typeface="楷体_GB2312" pitchFamily="49" charset="-122"/>
              </a:rPr>
              <a:t>是 </a:t>
            </a:r>
            <a:r>
              <a:rPr lang="en-US" altLang="zh-CN" i="1">
                <a:solidFill>
                  <a:srgbClr val="000000"/>
                </a:solidFill>
                <a:ea typeface="楷体_GB2312" pitchFamily="49" charset="-122"/>
              </a:rPr>
              <a:t>Ax</a:t>
            </a:r>
            <a:r>
              <a:rPr lang="en-US" altLang="zh-CN">
                <a:solidFill>
                  <a:srgbClr val="000000"/>
                </a:solidFill>
                <a:ea typeface="楷体_GB2312" pitchFamily="49" charset="-122"/>
              </a:rPr>
              <a:t>=</a:t>
            </a:r>
            <a:r>
              <a:rPr lang="en-US" altLang="zh-CN" i="1">
                <a:solidFill>
                  <a:srgbClr val="000000"/>
                </a:solidFill>
                <a:ea typeface="楷体_GB2312" pitchFamily="49" charset="-122"/>
              </a:rPr>
              <a:t>b</a:t>
            </a:r>
            <a:r>
              <a:rPr lang="zh-CN" altLang="en-US">
                <a:solidFill>
                  <a:srgbClr val="000000"/>
                </a:solidFill>
                <a:ea typeface="楷体_GB2312" pitchFamily="49" charset="-122"/>
              </a:rPr>
              <a:t>的最小二乘解的充要条件为</a:t>
            </a:r>
            <a:r>
              <a:rPr lang="en-US" altLang="zh-CN" i="1">
                <a:solidFill>
                  <a:srgbClr val="0000FF"/>
                </a:solidFill>
                <a:ea typeface="楷体_GB2312" pitchFamily="49" charset="-122"/>
              </a:rPr>
              <a:t>x</a:t>
            </a:r>
            <a:r>
              <a:rPr lang="en-US" altLang="zh-CN" baseline="30000">
                <a:solidFill>
                  <a:srgbClr val="0000FF"/>
                </a:solidFill>
                <a:ea typeface="楷体_GB2312" pitchFamily="49" charset="-122"/>
              </a:rPr>
              <a:t>*</a:t>
            </a:r>
            <a:r>
              <a:rPr lang="zh-CN" altLang="en-US">
                <a:solidFill>
                  <a:srgbClr val="000000"/>
                </a:solidFill>
                <a:ea typeface="楷体_GB2312" pitchFamily="49" charset="-122"/>
              </a:rPr>
              <a:t>是 </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Ax=A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b</a:t>
            </a:r>
            <a:r>
              <a:rPr lang="en-US" altLang="zh-CN" i="1">
                <a:solidFill>
                  <a:srgbClr val="000000"/>
                </a:solidFill>
                <a:ea typeface="楷体_GB2312" pitchFamily="49" charset="-122"/>
              </a:rPr>
              <a:t> </a:t>
            </a:r>
            <a:r>
              <a:rPr lang="zh-CN" altLang="en-US">
                <a:solidFill>
                  <a:srgbClr val="000000"/>
                </a:solidFill>
                <a:ea typeface="楷体_GB2312" pitchFamily="49" charset="-122"/>
              </a:rPr>
              <a:t>的解</a:t>
            </a:r>
            <a:r>
              <a:rPr lang="en-US" altLang="zh-CN">
                <a:solidFill>
                  <a:srgbClr val="000000"/>
                </a:solidFill>
                <a:ea typeface="楷体_GB2312" pitchFamily="49" charset="-122"/>
              </a:rPr>
              <a:t>.</a:t>
            </a:r>
          </a:p>
        </p:txBody>
      </p:sp>
      <p:graphicFrame>
        <p:nvGraphicFramePr>
          <p:cNvPr id="2074" name="Object 26">
            <a:extLst>
              <a:ext uri="{FF2B5EF4-FFF2-40B4-BE49-F238E27FC236}">
                <a16:creationId xmlns:a16="http://schemas.microsoft.com/office/drawing/2014/main" id="{171C065E-434F-4CE7-9782-E15D175C151B}"/>
              </a:ext>
            </a:extLst>
          </p:cNvPr>
          <p:cNvGraphicFramePr>
            <a:graphicFrameLocks noChangeAspect="1"/>
          </p:cNvGraphicFramePr>
          <p:nvPr/>
        </p:nvGraphicFramePr>
        <p:xfrm>
          <a:off x="1331913" y="3500438"/>
          <a:ext cx="4446587" cy="431800"/>
        </p:xfrm>
        <a:graphic>
          <a:graphicData uri="http://schemas.openxmlformats.org/presentationml/2006/ole">
            <mc:AlternateContent xmlns:mc="http://schemas.openxmlformats.org/markup-compatibility/2006">
              <mc:Choice xmlns:v="urn:schemas-microsoft-com:vml" Requires="v">
                <p:oleObj spid="_x0000_s11640" name="Equation" r:id="rId4" imgW="4444920" imgH="431640" progId="Equation.DSMT4">
                  <p:embed/>
                </p:oleObj>
              </mc:Choice>
              <mc:Fallback>
                <p:oleObj name="Equation" r:id="rId4" imgW="4444920" imgH="431640" progId="Equation.DSMT4">
                  <p:embed/>
                  <p:pic>
                    <p:nvPicPr>
                      <p:cNvPr id="2074" name="Object 26">
                        <a:extLst>
                          <a:ext uri="{FF2B5EF4-FFF2-40B4-BE49-F238E27FC236}">
                            <a16:creationId xmlns:a16="http://schemas.microsoft.com/office/drawing/2014/main" id="{171C065E-434F-4CE7-9782-E15D175C15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3500438"/>
                        <a:ext cx="44465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5" name="Object 27">
            <a:extLst>
              <a:ext uri="{FF2B5EF4-FFF2-40B4-BE49-F238E27FC236}">
                <a16:creationId xmlns:a16="http://schemas.microsoft.com/office/drawing/2014/main" id="{5056448B-48E2-4D43-9A35-F08E0824ACE6}"/>
              </a:ext>
            </a:extLst>
          </p:cNvPr>
          <p:cNvGraphicFramePr>
            <a:graphicFrameLocks noChangeAspect="1"/>
          </p:cNvGraphicFramePr>
          <p:nvPr/>
        </p:nvGraphicFramePr>
        <p:xfrm>
          <a:off x="971550" y="2846388"/>
          <a:ext cx="4048125" cy="727075"/>
        </p:xfrm>
        <a:graphic>
          <a:graphicData uri="http://schemas.openxmlformats.org/presentationml/2006/ole">
            <mc:AlternateContent xmlns:mc="http://schemas.openxmlformats.org/markup-compatibility/2006">
              <mc:Choice xmlns:v="urn:schemas-microsoft-com:vml" Requires="v">
                <p:oleObj spid="_x0000_s11641" name="Equation" r:id="rId6" imgW="1765080" imgH="317160" progId="Equation.DSMT4">
                  <p:embed/>
                </p:oleObj>
              </mc:Choice>
              <mc:Fallback>
                <p:oleObj name="Equation" r:id="rId6" imgW="1765080" imgH="317160" progId="Equation.DSMT4">
                  <p:embed/>
                  <p:pic>
                    <p:nvPicPr>
                      <p:cNvPr id="2075" name="Object 27">
                        <a:extLst>
                          <a:ext uri="{FF2B5EF4-FFF2-40B4-BE49-F238E27FC236}">
                            <a16:creationId xmlns:a16="http://schemas.microsoft.com/office/drawing/2014/main" id="{5056448B-48E2-4D43-9A35-F08E0824AC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2846388"/>
                        <a:ext cx="4048125"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6" name="Object 28">
            <a:extLst>
              <a:ext uri="{FF2B5EF4-FFF2-40B4-BE49-F238E27FC236}">
                <a16:creationId xmlns:a16="http://schemas.microsoft.com/office/drawing/2014/main" id="{F494F839-F798-4463-8109-DAC4E1725AF0}"/>
              </a:ext>
            </a:extLst>
          </p:cNvPr>
          <p:cNvGraphicFramePr>
            <a:graphicFrameLocks noChangeAspect="1"/>
          </p:cNvGraphicFramePr>
          <p:nvPr/>
        </p:nvGraphicFramePr>
        <p:xfrm>
          <a:off x="1331913" y="4005263"/>
          <a:ext cx="6959600" cy="431800"/>
        </p:xfrm>
        <a:graphic>
          <a:graphicData uri="http://schemas.openxmlformats.org/presentationml/2006/ole">
            <mc:AlternateContent xmlns:mc="http://schemas.openxmlformats.org/markup-compatibility/2006">
              <mc:Choice xmlns:v="urn:schemas-microsoft-com:vml" Requires="v">
                <p:oleObj spid="_x0000_s11642" name="Equation" r:id="rId8" imgW="6959520" imgH="431640" progId="Equation.DSMT4">
                  <p:embed/>
                </p:oleObj>
              </mc:Choice>
              <mc:Fallback>
                <p:oleObj name="Equation" r:id="rId8" imgW="6959520" imgH="431640" progId="Equation.DSMT4">
                  <p:embed/>
                  <p:pic>
                    <p:nvPicPr>
                      <p:cNvPr id="2076" name="Object 28">
                        <a:extLst>
                          <a:ext uri="{FF2B5EF4-FFF2-40B4-BE49-F238E27FC236}">
                            <a16:creationId xmlns:a16="http://schemas.microsoft.com/office/drawing/2014/main" id="{F494F839-F798-4463-8109-DAC4E1725A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4005263"/>
                        <a:ext cx="6959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7" name="Object 29">
            <a:extLst>
              <a:ext uri="{FF2B5EF4-FFF2-40B4-BE49-F238E27FC236}">
                <a16:creationId xmlns:a16="http://schemas.microsoft.com/office/drawing/2014/main" id="{CE2C3435-0F71-4657-A07D-4D02C5FF0222}"/>
              </a:ext>
            </a:extLst>
          </p:cNvPr>
          <p:cNvGraphicFramePr>
            <a:graphicFrameLocks noChangeAspect="1"/>
          </p:cNvGraphicFramePr>
          <p:nvPr/>
        </p:nvGraphicFramePr>
        <p:xfrm>
          <a:off x="1331913" y="4508500"/>
          <a:ext cx="5549900" cy="622300"/>
        </p:xfrm>
        <a:graphic>
          <a:graphicData uri="http://schemas.openxmlformats.org/presentationml/2006/ole">
            <mc:AlternateContent xmlns:mc="http://schemas.openxmlformats.org/markup-compatibility/2006">
              <mc:Choice xmlns:v="urn:schemas-microsoft-com:vml" Requires="v">
                <p:oleObj spid="_x0000_s11643" name="Equation" r:id="rId10" imgW="5549760" imgH="622080" progId="Equation.DSMT4">
                  <p:embed/>
                </p:oleObj>
              </mc:Choice>
              <mc:Fallback>
                <p:oleObj name="Equation" r:id="rId10" imgW="5549760" imgH="622080" progId="Equation.DSMT4">
                  <p:embed/>
                  <p:pic>
                    <p:nvPicPr>
                      <p:cNvPr id="2077" name="Object 29">
                        <a:extLst>
                          <a:ext uri="{FF2B5EF4-FFF2-40B4-BE49-F238E27FC236}">
                            <a16:creationId xmlns:a16="http://schemas.microsoft.com/office/drawing/2014/main" id="{CE2C3435-0F71-4657-A07D-4D02C5FF02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4508500"/>
                        <a:ext cx="55499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3" name="Text Box 35">
            <a:extLst>
              <a:ext uri="{FF2B5EF4-FFF2-40B4-BE49-F238E27FC236}">
                <a16:creationId xmlns:a16="http://schemas.microsoft.com/office/drawing/2014/main" id="{412392F4-7BE9-4574-8A0E-836C774A15A9}"/>
              </a:ext>
            </a:extLst>
          </p:cNvPr>
          <p:cNvSpPr txBox="1">
            <a:spLocks noChangeArrowheads="1"/>
          </p:cNvSpPr>
          <p:nvPr/>
        </p:nvSpPr>
        <p:spPr bwMode="auto">
          <a:xfrm>
            <a:off x="395288" y="1973263"/>
            <a:ext cx="8424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0000"/>
                </a:solidFill>
                <a:ea typeface="楷体_GB2312" pitchFamily="49" charset="-122"/>
              </a:rPr>
              <a:t>　　证   </a:t>
            </a:r>
            <a:r>
              <a:rPr lang="zh-CN" altLang="en-US">
                <a:solidFill>
                  <a:srgbClr val="0000FF"/>
                </a:solidFill>
                <a:ea typeface="楷体_GB2312" pitchFamily="49" charset="-122"/>
              </a:rPr>
              <a:t>充分性  </a:t>
            </a:r>
            <a:r>
              <a:rPr lang="zh-CN" altLang="en-US">
                <a:ea typeface="楷体_GB2312" pitchFamily="49" charset="-122"/>
              </a:rPr>
              <a:t>若存在 </a:t>
            </a:r>
            <a:r>
              <a:rPr lang="en-US" altLang="zh-CN" i="1">
                <a:ea typeface="楷体_GB2312" pitchFamily="49" charset="-122"/>
              </a:rPr>
              <a:t>n</a:t>
            </a:r>
            <a:r>
              <a:rPr lang="zh-CN" altLang="en-US">
                <a:ea typeface="楷体_GB2312" pitchFamily="49" charset="-122"/>
              </a:rPr>
              <a:t>维向量 </a:t>
            </a:r>
            <a:r>
              <a:rPr lang="en-US" altLang="zh-CN" i="1">
                <a:solidFill>
                  <a:srgbClr val="0000FF"/>
                </a:solidFill>
                <a:ea typeface="楷体_GB2312" pitchFamily="49" charset="-122"/>
              </a:rPr>
              <a:t>x</a:t>
            </a:r>
            <a:r>
              <a:rPr lang="en-US" altLang="zh-CN" baseline="30000">
                <a:solidFill>
                  <a:srgbClr val="0000FF"/>
                </a:solidFill>
                <a:ea typeface="楷体_GB2312" pitchFamily="49" charset="-122"/>
              </a:rPr>
              <a:t>*</a:t>
            </a:r>
            <a:r>
              <a:rPr lang="en-US" altLang="zh-CN" baseline="30000">
                <a:ea typeface="楷体_GB2312" pitchFamily="49" charset="-122"/>
              </a:rPr>
              <a:t> </a:t>
            </a:r>
            <a:r>
              <a:rPr lang="zh-CN" altLang="en-US">
                <a:ea typeface="楷体_GB2312" pitchFamily="49" charset="-122"/>
              </a:rPr>
              <a:t>使</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Ax</a:t>
            </a:r>
            <a:r>
              <a:rPr lang="en-US" altLang="zh-CN" baseline="30000">
                <a:solidFill>
                  <a:srgbClr val="0000FF"/>
                </a:solidFill>
                <a:ea typeface="楷体_GB2312" pitchFamily="49" charset="-122"/>
              </a:rPr>
              <a:t>*</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b</a:t>
            </a:r>
            <a:r>
              <a:rPr lang="en-US" altLang="zh-CN">
                <a:ea typeface="楷体_GB2312" pitchFamily="49" charset="-122"/>
              </a:rPr>
              <a:t>,</a:t>
            </a:r>
            <a:endParaRPr lang="zh-CN" altLang="en-US">
              <a:ea typeface="楷体_GB2312" pitchFamily="49" charset="-122"/>
            </a:endParaRPr>
          </a:p>
        </p:txBody>
      </p:sp>
      <p:grpSp>
        <p:nvGrpSpPr>
          <p:cNvPr id="2090" name="Group 42">
            <a:extLst>
              <a:ext uri="{FF2B5EF4-FFF2-40B4-BE49-F238E27FC236}">
                <a16:creationId xmlns:a16="http://schemas.microsoft.com/office/drawing/2014/main" id="{38D12D46-9324-4B2B-A62E-86161CA1433B}"/>
              </a:ext>
            </a:extLst>
          </p:cNvPr>
          <p:cNvGrpSpPr>
            <a:grpSpLocks/>
          </p:cNvGrpSpPr>
          <p:nvPr/>
        </p:nvGrpSpPr>
        <p:grpSpPr bwMode="auto">
          <a:xfrm>
            <a:off x="852492" y="2349502"/>
            <a:ext cx="8280400" cy="576263"/>
            <a:chOff x="537" y="1673"/>
            <a:chExt cx="5216" cy="363"/>
          </a:xfrm>
        </p:grpSpPr>
        <p:sp>
          <p:nvSpPr>
            <p:cNvPr id="2084" name="Text Box 36">
              <a:extLst>
                <a:ext uri="{FF2B5EF4-FFF2-40B4-BE49-F238E27FC236}">
                  <a16:creationId xmlns:a16="http://schemas.microsoft.com/office/drawing/2014/main" id="{393C6251-1520-473E-AD6D-1334065CAE4E}"/>
                </a:ext>
              </a:extLst>
            </p:cNvPr>
            <p:cNvSpPr txBox="1">
              <a:spLocks noChangeArrowheads="1"/>
            </p:cNvSpPr>
            <p:nvPr/>
          </p:nvSpPr>
          <p:spPr bwMode="auto">
            <a:xfrm>
              <a:off x="537" y="1709"/>
              <a:ext cx="52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ea typeface="楷体_GB2312" pitchFamily="49" charset="-122"/>
                </a:rPr>
                <a:t>任取一</a:t>
              </a:r>
              <a:r>
                <a:rPr lang="en-US" altLang="zh-CN" i="1" dirty="0">
                  <a:ea typeface="楷体_GB2312" pitchFamily="49" charset="-122"/>
                </a:rPr>
                <a:t>n</a:t>
              </a:r>
              <a:r>
                <a:rPr lang="zh-CN" altLang="en-US" dirty="0">
                  <a:ea typeface="楷体_GB2312" pitchFamily="49" charset="-122"/>
                </a:rPr>
                <a:t>维向量             </a:t>
              </a:r>
              <a:r>
                <a:rPr lang="en-US" altLang="zh-CN" dirty="0">
                  <a:ea typeface="楷体_GB2312" pitchFamily="49" charset="-122"/>
                </a:rPr>
                <a:t>, </a:t>
              </a:r>
              <a:r>
                <a:rPr lang="zh-CN" altLang="en-US" dirty="0">
                  <a:ea typeface="楷体_GB2312" pitchFamily="49" charset="-122"/>
                </a:rPr>
                <a:t>令                   </a:t>
              </a:r>
              <a:r>
                <a:rPr lang="en-US" altLang="zh-CN" dirty="0">
                  <a:ea typeface="楷体_GB2312" pitchFamily="49" charset="-122"/>
                </a:rPr>
                <a:t>, </a:t>
              </a:r>
              <a:r>
                <a:rPr lang="zh-CN" altLang="en-US" dirty="0">
                  <a:ea typeface="楷体_GB2312" pitchFamily="49" charset="-122"/>
                </a:rPr>
                <a:t>则</a:t>
              </a:r>
              <a:r>
                <a:rPr lang="en-US" altLang="zh-CN" dirty="0">
                  <a:ea typeface="楷体_GB2312" pitchFamily="49" charset="-122"/>
                </a:rPr>
                <a:t>y</a:t>
              </a:r>
              <a:r>
                <a:rPr lang="en-US" altLang="zh-CN" dirty="0"/>
                <a:t>≠</a:t>
              </a:r>
              <a:r>
                <a:rPr lang="en-US" altLang="zh-CN" dirty="0">
                  <a:ea typeface="楷体_GB2312" pitchFamily="49" charset="-122"/>
                </a:rPr>
                <a:t>0, </a:t>
              </a:r>
              <a:r>
                <a:rPr lang="zh-CN" altLang="en-US" dirty="0">
                  <a:ea typeface="楷体_GB2312" pitchFamily="49" charset="-122"/>
                </a:rPr>
                <a:t>且</a:t>
              </a:r>
              <a:endParaRPr lang="en-US" altLang="zh-CN" dirty="0">
                <a:ea typeface="楷体_GB2312" pitchFamily="49" charset="-122"/>
              </a:endParaRPr>
            </a:p>
          </p:txBody>
        </p:sp>
        <p:graphicFrame>
          <p:nvGraphicFramePr>
            <p:cNvPr id="2085" name="Object 37">
              <a:extLst>
                <a:ext uri="{FF2B5EF4-FFF2-40B4-BE49-F238E27FC236}">
                  <a16:creationId xmlns:a16="http://schemas.microsoft.com/office/drawing/2014/main" id="{C8B612C4-ED64-45AA-A92C-FEFF658F629C}"/>
                </a:ext>
              </a:extLst>
            </p:cNvPr>
            <p:cNvGraphicFramePr>
              <a:graphicFrameLocks noChangeAspect="1"/>
            </p:cNvGraphicFramePr>
            <p:nvPr/>
          </p:nvGraphicFramePr>
          <p:xfrm>
            <a:off x="1882" y="1673"/>
            <a:ext cx="726" cy="322"/>
          </p:xfrm>
          <a:graphic>
            <a:graphicData uri="http://schemas.openxmlformats.org/presentationml/2006/ole">
              <mc:AlternateContent xmlns:mc="http://schemas.openxmlformats.org/markup-compatibility/2006">
                <mc:Choice xmlns:v="urn:schemas-microsoft-com:vml" Requires="v">
                  <p:oleObj spid="_x0000_s11644" name="Equation" r:id="rId12" imgW="457200" imgH="203040" progId="Equation.DSMT4">
                    <p:embed/>
                  </p:oleObj>
                </mc:Choice>
                <mc:Fallback>
                  <p:oleObj name="Equation" r:id="rId12" imgW="457200" imgH="203040" progId="Equation.DSMT4">
                    <p:embed/>
                    <p:pic>
                      <p:nvPicPr>
                        <p:cNvPr id="2085" name="Object 37">
                          <a:extLst>
                            <a:ext uri="{FF2B5EF4-FFF2-40B4-BE49-F238E27FC236}">
                              <a16:creationId xmlns:a16="http://schemas.microsoft.com/office/drawing/2014/main" id="{C8B612C4-ED64-45AA-A92C-FEFF658F62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2" y="1673"/>
                          <a:ext cx="726"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7" name="Object 39">
              <a:extLst>
                <a:ext uri="{FF2B5EF4-FFF2-40B4-BE49-F238E27FC236}">
                  <a16:creationId xmlns:a16="http://schemas.microsoft.com/office/drawing/2014/main" id="{C969E7B0-9892-45ED-9C78-1BB0FF30F203}"/>
                </a:ext>
              </a:extLst>
            </p:cNvPr>
            <p:cNvGraphicFramePr>
              <a:graphicFrameLocks noChangeAspect="1"/>
            </p:cNvGraphicFramePr>
            <p:nvPr/>
          </p:nvGraphicFramePr>
          <p:xfrm>
            <a:off x="2880" y="1682"/>
            <a:ext cx="1067" cy="349"/>
          </p:xfrm>
          <a:graphic>
            <a:graphicData uri="http://schemas.openxmlformats.org/presentationml/2006/ole">
              <mc:AlternateContent xmlns:mc="http://schemas.openxmlformats.org/markup-compatibility/2006">
                <mc:Choice xmlns:v="urn:schemas-microsoft-com:vml" Requires="v">
                  <p:oleObj spid="_x0000_s11645" name="Equation" r:id="rId14" imgW="698400" imgH="228600" progId="Equation.DSMT4">
                    <p:embed/>
                  </p:oleObj>
                </mc:Choice>
                <mc:Fallback>
                  <p:oleObj name="Equation" r:id="rId14" imgW="698400" imgH="228600" progId="Equation.DSMT4">
                    <p:embed/>
                    <p:pic>
                      <p:nvPicPr>
                        <p:cNvPr id="2087" name="Object 39">
                          <a:extLst>
                            <a:ext uri="{FF2B5EF4-FFF2-40B4-BE49-F238E27FC236}">
                              <a16:creationId xmlns:a16="http://schemas.microsoft.com/office/drawing/2014/main" id="{C969E7B0-9892-45ED-9C78-1BB0FF30F20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80" y="1682"/>
                          <a:ext cx="1067"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椭圆 1">
            <a:extLst>
              <a:ext uri="{FF2B5EF4-FFF2-40B4-BE49-F238E27FC236}">
                <a16:creationId xmlns:a16="http://schemas.microsoft.com/office/drawing/2014/main" id="{BE52A37F-00AB-4924-BC36-8CE6B47ECFFD}"/>
              </a:ext>
            </a:extLst>
          </p:cNvPr>
          <p:cNvSpPr/>
          <p:nvPr/>
        </p:nvSpPr>
        <p:spPr bwMode="auto">
          <a:xfrm rot="20387160">
            <a:off x="3822092" y="3959346"/>
            <a:ext cx="2289599" cy="1259172"/>
          </a:xfrm>
          <a:prstGeom prst="ellipse">
            <a:avLst/>
          </a:prstGeom>
          <a:solidFill>
            <a:schemeClr val="accent1">
              <a:alpha val="12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4042325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3"/>
                                        </p:tgtEl>
                                        <p:attrNameLst>
                                          <p:attrName>style.visibility</p:attrName>
                                        </p:attrNameLst>
                                      </p:cBhvr>
                                      <p:to>
                                        <p:strVal val="visible"/>
                                      </p:to>
                                    </p:set>
                                    <p:animEffect transition="in" filter="wipe(left)">
                                      <p:cBhvr>
                                        <p:cTn id="7" dur="500"/>
                                        <p:tgtEl>
                                          <p:spTgt spid="2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90"/>
                                        </p:tgtEl>
                                        <p:attrNameLst>
                                          <p:attrName>style.visibility</p:attrName>
                                        </p:attrNameLst>
                                      </p:cBhvr>
                                      <p:to>
                                        <p:strVal val="visible"/>
                                      </p:to>
                                    </p:set>
                                    <p:animEffect transition="in" filter="wipe(left)">
                                      <p:cBhvr>
                                        <p:cTn id="12" dur="500"/>
                                        <p:tgtEl>
                                          <p:spTgt spid="20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75"/>
                                        </p:tgtEl>
                                        <p:attrNameLst>
                                          <p:attrName>style.visibility</p:attrName>
                                        </p:attrNameLst>
                                      </p:cBhvr>
                                      <p:to>
                                        <p:strVal val="visible"/>
                                      </p:to>
                                    </p:set>
                                    <p:animEffect transition="in" filter="wipe(left)">
                                      <p:cBhvr>
                                        <p:cTn id="17" dur="500"/>
                                        <p:tgtEl>
                                          <p:spTgt spid="20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074"/>
                                        </p:tgtEl>
                                        <p:attrNameLst>
                                          <p:attrName>style.visibility</p:attrName>
                                        </p:attrNameLst>
                                      </p:cBhvr>
                                      <p:to>
                                        <p:strVal val="visible"/>
                                      </p:to>
                                    </p:set>
                                    <p:animEffect transition="in" filter="wipe(left)">
                                      <p:cBhvr>
                                        <p:cTn id="22" dur="500"/>
                                        <p:tgtEl>
                                          <p:spTgt spid="20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76"/>
                                        </p:tgtEl>
                                        <p:attrNameLst>
                                          <p:attrName>style.visibility</p:attrName>
                                        </p:attrNameLst>
                                      </p:cBhvr>
                                      <p:to>
                                        <p:strVal val="visible"/>
                                      </p:to>
                                    </p:set>
                                    <p:animEffect transition="in" filter="wipe(left)">
                                      <p:cBhvr>
                                        <p:cTn id="27" dur="500"/>
                                        <p:tgtEl>
                                          <p:spTgt spid="20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077"/>
                                        </p:tgtEl>
                                        <p:attrNameLst>
                                          <p:attrName>style.visibility</p:attrName>
                                        </p:attrNameLst>
                                      </p:cBhvr>
                                      <p:to>
                                        <p:strVal val="visible"/>
                                      </p:to>
                                    </p:set>
                                    <p:animEffect transition="in" filter="wipe(left)">
                                      <p:cBhvr>
                                        <p:cTn id="32" dur="500"/>
                                        <p:tgtEl>
                                          <p:spTgt spid="207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3"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1126F2A-AA43-4DE1-82E8-01AF5BDEC989}"/>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7" name="Picture 12" descr="underline_base">
            <a:extLst>
              <a:ext uri="{FF2B5EF4-FFF2-40B4-BE49-F238E27FC236}">
                <a16:creationId xmlns:a16="http://schemas.microsoft.com/office/drawing/2014/main" id="{2AE82E7D-30B8-4B38-BA1C-2F6D2B063F8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F15E82D-AB7C-42A0-A791-8ADDF27A3AD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5000"/>
                    </a14:imgEffect>
                  </a14:imgLayer>
                </a14:imgProps>
              </a:ext>
            </a:extLst>
          </a:blip>
          <a:stretch>
            <a:fillRect/>
          </a:stretch>
        </p:blipFill>
        <p:spPr>
          <a:xfrm>
            <a:off x="1307158" y="1640910"/>
            <a:ext cx="5966977" cy="4884843"/>
          </a:xfrm>
          <a:prstGeom prst="rect">
            <a:avLst/>
          </a:prstGeom>
        </p:spPr>
      </p:pic>
    </p:spTree>
    <p:extLst>
      <p:ext uri="{BB962C8B-B14F-4D97-AF65-F5344CB8AC3E}">
        <p14:creationId xmlns:p14="http://schemas.microsoft.com/office/powerpoint/2010/main" val="3810835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1126F2A-AA43-4DE1-82E8-01AF5BDEC989}"/>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7" name="Picture 12" descr="underline_base">
            <a:extLst>
              <a:ext uri="{FF2B5EF4-FFF2-40B4-BE49-F238E27FC236}">
                <a16:creationId xmlns:a16="http://schemas.microsoft.com/office/drawing/2014/main" id="{2AE82E7D-30B8-4B38-BA1C-2F6D2B063F8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0858831-7C06-4F5F-A317-7BAE842A837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Lst>
          </a:blip>
          <a:stretch>
            <a:fillRect/>
          </a:stretch>
        </p:blipFill>
        <p:spPr>
          <a:xfrm>
            <a:off x="1260420" y="1713383"/>
            <a:ext cx="6241321" cy="4198984"/>
          </a:xfrm>
          <a:prstGeom prst="rect">
            <a:avLst/>
          </a:prstGeom>
        </p:spPr>
      </p:pic>
    </p:spTree>
    <p:extLst>
      <p:ext uri="{BB962C8B-B14F-4D97-AF65-F5344CB8AC3E}">
        <p14:creationId xmlns:p14="http://schemas.microsoft.com/office/powerpoint/2010/main" val="3288205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51CE5F1A-77C4-4606-8923-7A806CD9BD33}"/>
              </a:ext>
            </a:extLst>
          </p:cNvPr>
          <p:cNvSpPr>
            <a:spLocks noChangeArrowheads="1"/>
          </p:cNvSpPr>
          <p:nvPr/>
        </p:nvSpPr>
        <p:spPr bwMode="auto">
          <a:xfrm>
            <a:off x="457200" y="1038225"/>
            <a:ext cx="82867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a:solidFill>
                  <a:srgbClr val="FF0000"/>
                </a:solidFill>
                <a:ea typeface="楷体_GB2312" pitchFamily="49" charset="-122"/>
              </a:rPr>
              <a:t>　　定理   </a:t>
            </a:r>
            <a:r>
              <a:rPr lang="en-US" altLang="zh-CN" i="1">
                <a:solidFill>
                  <a:srgbClr val="000000"/>
                </a:solidFill>
                <a:ea typeface="楷体_GB2312" pitchFamily="49" charset="-122"/>
              </a:rPr>
              <a:t>x</a:t>
            </a:r>
            <a:r>
              <a:rPr lang="en-US" altLang="zh-CN" baseline="30000">
                <a:solidFill>
                  <a:srgbClr val="000000"/>
                </a:solidFill>
                <a:ea typeface="楷体_GB2312" pitchFamily="49" charset="-122"/>
              </a:rPr>
              <a:t>*</a:t>
            </a:r>
            <a:r>
              <a:rPr lang="zh-CN" altLang="en-US">
                <a:solidFill>
                  <a:srgbClr val="000000"/>
                </a:solidFill>
                <a:ea typeface="楷体_GB2312" pitchFamily="49" charset="-122"/>
              </a:rPr>
              <a:t>是 </a:t>
            </a:r>
            <a:r>
              <a:rPr lang="en-US" altLang="zh-CN" i="1">
                <a:solidFill>
                  <a:srgbClr val="000000"/>
                </a:solidFill>
                <a:ea typeface="楷体_GB2312" pitchFamily="49" charset="-122"/>
              </a:rPr>
              <a:t>Ax</a:t>
            </a:r>
            <a:r>
              <a:rPr lang="en-US" altLang="zh-CN">
                <a:solidFill>
                  <a:srgbClr val="000000"/>
                </a:solidFill>
                <a:ea typeface="楷体_GB2312" pitchFamily="49" charset="-122"/>
              </a:rPr>
              <a:t>=</a:t>
            </a:r>
            <a:r>
              <a:rPr lang="en-US" altLang="zh-CN" i="1">
                <a:solidFill>
                  <a:srgbClr val="000000"/>
                </a:solidFill>
                <a:ea typeface="楷体_GB2312" pitchFamily="49" charset="-122"/>
              </a:rPr>
              <a:t>b</a:t>
            </a:r>
            <a:r>
              <a:rPr lang="zh-CN" altLang="en-US">
                <a:solidFill>
                  <a:srgbClr val="000000"/>
                </a:solidFill>
                <a:ea typeface="楷体_GB2312" pitchFamily="49" charset="-122"/>
              </a:rPr>
              <a:t>的最小二乘解的充要条件为</a:t>
            </a:r>
            <a:r>
              <a:rPr lang="en-US" altLang="zh-CN" i="1">
                <a:solidFill>
                  <a:srgbClr val="0000FF"/>
                </a:solidFill>
                <a:ea typeface="楷体_GB2312" pitchFamily="49" charset="-122"/>
              </a:rPr>
              <a:t>x</a:t>
            </a:r>
            <a:r>
              <a:rPr lang="en-US" altLang="zh-CN" baseline="30000">
                <a:solidFill>
                  <a:srgbClr val="0000FF"/>
                </a:solidFill>
                <a:ea typeface="楷体_GB2312" pitchFamily="49" charset="-122"/>
              </a:rPr>
              <a:t>*</a:t>
            </a:r>
            <a:r>
              <a:rPr lang="zh-CN" altLang="en-US">
                <a:solidFill>
                  <a:srgbClr val="000000"/>
                </a:solidFill>
                <a:ea typeface="楷体_GB2312" pitchFamily="49" charset="-122"/>
              </a:rPr>
              <a:t>是 </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Ax=A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b</a:t>
            </a:r>
            <a:r>
              <a:rPr lang="en-US" altLang="zh-CN" i="1">
                <a:solidFill>
                  <a:srgbClr val="000000"/>
                </a:solidFill>
                <a:ea typeface="楷体_GB2312" pitchFamily="49" charset="-122"/>
              </a:rPr>
              <a:t> </a:t>
            </a:r>
            <a:r>
              <a:rPr lang="zh-CN" altLang="en-US">
                <a:solidFill>
                  <a:srgbClr val="000000"/>
                </a:solidFill>
                <a:ea typeface="楷体_GB2312" pitchFamily="49" charset="-122"/>
              </a:rPr>
              <a:t>的解</a:t>
            </a:r>
            <a:r>
              <a:rPr lang="en-US" altLang="zh-CN">
                <a:solidFill>
                  <a:srgbClr val="000000"/>
                </a:solidFill>
                <a:ea typeface="楷体_GB2312" pitchFamily="49" charset="-122"/>
              </a:rPr>
              <a:t>.</a:t>
            </a:r>
          </a:p>
        </p:txBody>
      </p:sp>
      <p:graphicFrame>
        <p:nvGraphicFramePr>
          <p:cNvPr id="2074" name="Object 26">
            <a:extLst>
              <a:ext uri="{FF2B5EF4-FFF2-40B4-BE49-F238E27FC236}">
                <a16:creationId xmlns:a16="http://schemas.microsoft.com/office/drawing/2014/main" id="{171C065E-434F-4CE7-9782-E15D175C151B}"/>
              </a:ext>
            </a:extLst>
          </p:cNvPr>
          <p:cNvGraphicFramePr>
            <a:graphicFrameLocks noChangeAspect="1"/>
          </p:cNvGraphicFramePr>
          <p:nvPr/>
        </p:nvGraphicFramePr>
        <p:xfrm>
          <a:off x="1331913" y="3500438"/>
          <a:ext cx="4446587" cy="431800"/>
        </p:xfrm>
        <a:graphic>
          <a:graphicData uri="http://schemas.openxmlformats.org/presentationml/2006/ole">
            <mc:AlternateContent xmlns:mc="http://schemas.openxmlformats.org/markup-compatibility/2006">
              <mc:Choice xmlns:v="urn:schemas-microsoft-com:vml" Requires="v">
                <p:oleObj spid="_x0000_s12710" name="Equation" r:id="rId4" imgW="4444920" imgH="431640" progId="Equation.DSMT4">
                  <p:embed/>
                </p:oleObj>
              </mc:Choice>
              <mc:Fallback>
                <p:oleObj name="Equation" r:id="rId4" imgW="4444920" imgH="431640" progId="Equation.DSMT4">
                  <p:embed/>
                  <p:pic>
                    <p:nvPicPr>
                      <p:cNvPr id="2074" name="Object 26">
                        <a:extLst>
                          <a:ext uri="{FF2B5EF4-FFF2-40B4-BE49-F238E27FC236}">
                            <a16:creationId xmlns:a16="http://schemas.microsoft.com/office/drawing/2014/main" id="{171C065E-434F-4CE7-9782-E15D175C15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3500438"/>
                        <a:ext cx="44465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5" name="Object 27">
            <a:extLst>
              <a:ext uri="{FF2B5EF4-FFF2-40B4-BE49-F238E27FC236}">
                <a16:creationId xmlns:a16="http://schemas.microsoft.com/office/drawing/2014/main" id="{5056448B-48E2-4D43-9A35-F08E0824ACE6}"/>
              </a:ext>
            </a:extLst>
          </p:cNvPr>
          <p:cNvGraphicFramePr>
            <a:graphicFrameLocks noChangeAspect="1"/>
          </p:cNvGraphicFramePr>
          <p:nvPr/>
        </p:nvGraphicFramePr>
        <p:xfrm>
          <a:off x="971550" y="2846388"/>
          <a:ext cx="4048125" cy="727075"/>
        </p:xfrm>
        <a:graphic>
          <a:graphicData uri="http://schemas.openxmlformats.org/presentationml/2006/ole">
            <mc:AlternateContent xmlns:mc="http://schemas.openxmlformats.org/markup-compatibility/2006">
              <mc:Choice xmlns:v="urn:schemas-microsoft-com:vml" Requires="v">
                <p:oleObj spid="_x0000_s12711" name="Equation" r:id="rId6" imgW="1765080" imgH="317160" progId="Equation.DSMT4">
                  <p:embed/>
                </p:oleObj>
              </mc:Choice>
              <mc:Fallback>
                <p:oleObj name="Equation" r:id="rId6" imgW="1765080" imgH="317160" progId="Equation.DSMT4">
                  <p:embed/>
                  <p:pic>
                    <p:nvPicPr>
                      <p:cNvPr id="2075" name="Object 27">
                        <a:extLst>
                          <a:ext uri="{FF2B5EF4-FFF2-40B4-BE49-F238E27FC236}">
                            <a16:creationId xmlns:a16="http://schemas.microsoft.com/office/drawing/2014/main" id="{5056448B-48E2-4D43-9A35-F08E0824AC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2846388"/>
                        <a:ext cx="4048125"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6" name="Object 28">
            <a:extLst>
              <a:ext uri="{FF2B5EF4-FFF2-40B4-BE49-F238E27FC236}">
                <a16:creationId xmlns:a16="http://schemas.microsoft.com/office/drawing/2014/main" id="{F494F839-F798-4463-8109-DAC4E1725AF0}"/>
              </a:ext>
            </a:extLst>
          </p:cNvPr>
          <p:cNvGraphicFramePr>
            <a:graphicFrameLocks noChangeAspect="1"/>
          </p:cNvGraphicFramePr>
          <p:nvPr/>
        </p:nvGraphicFramePr>
        <p:xfrm>
          <a:off x="1331913" y="4005263"/>
          <a:ext cx="6959600" cy="431800"/>
        </p:xfrm>
        <a:graphic>
          <a:graphicData uri="http://schemas.openxmlformats.org/presentationml/2006/ole">
            <mc:AlternateContent xmlns:mc="http://schemas.openxmlformats.org/markup-compatibility/2006">
              <mc:Choice xmlns:v="urn:schemas-microsoft-com:vml" Requires="v">
                <p:oleObj spid="_x0000_s12712" name="Equation" r:id="rId8" imgW="6959520" imgH="431640" progId="Equation.DSMT4">
                  <p:embed/>
                </p:oleObj>
              </mc:Choice>
              <mc:Fallback>
                <p:oleObj name="Equation" r:id="rId8" imgW="6959520" imgH="431640" progId="Equation.DSMT4">
                  <p:embed/>
                  <p:pic>
                    <p:nvPicPr>
                      <p:cNvPr id="2076" name="Object 28">
                        <a:extLst>
                          <a:ext uri="{FF2B5EF4-FFF2-40B4-BE49-F238E27FC236}">
                            <a16:creationId xmlns:a16="http://schemas.microsoft.com/office/drawing/2014/main" id="{F494F839-F798-4463-8109-DAC4E1725A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4005263"/>
                        <a:ext cx="6959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7" name="Object 29">
            <a:extLst>
              <a:ext uri="{FF2B5EF4-FFF2-40B4-BE49-F238E27FC236}">
                <a16:creationId xmlns:a16="http://schemas.microsoft.com/office/drawing/2014/main" id="{CE2C3435-0F71-4657-A07D-4D02C5FF0222}"/>
              </a:ext>
            </a:extLst>
          </p:cNvPr>
          <p:cNvGraphicFramePr>
            <a:graphicFrameLocks noChangeAspect="1"/>
          </p:cNvGraphicFramePr>
          <p:nvPr/>
        </p:nvGraphicFramePr>
        <p:xfrm>
          <a:off x="1331913" y="4508500"/>
          <a:ext cx="5549900" cy="622300"/>
        </p:xfrm>
        <a:graphic>
          <a:graphicData uri="http://schemas.openxmlformats.org/presentationml/2006/ole">
            <mc:AlternateContent xmlns:mc="http://schemas.openxmlformats.org/markup-compatibility/2006">
              <mc:Choice xmlns:v="urn:schemas-microsoft-com:vml" Requires="v">
                <p:oleObj spid="_x0000_s12713" name="Equation" r:id="rId10" imgW="5549760" imgH="622080" progId="Equation.DSMT4">
                  <p:embed/>
                </p:oleObj>
              </mc:Choice>
              <mc:Fallback>
                <p:oleObj name="Equation" r:id="rId10" imgW="5549760" imgH="622080" progId="Equation.DSMT4">
                  <p:embed/>
                  <p:pic>
                    <p:nvPicPr>
                      <p:cNvPr id="2077" name="Object 29">
                        <a:extLst>
                          <a:ext uri="{FF2B5EF4-FFF2-40B4-BE49-F238E27FC236}">
                            <a16:creationId xmlns:a16="http://schemas.microsoft.com/office/drawing/2014/main" id="{CE2C3435-0F71-4657-A07D-4D02C5FF02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4508500"/>
                        <a:ext cx="55499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8" name="Object 30">
            <a:extLst>
              <a:ext uri="{FF2B5EF4-FFF2-40B4-BE49-F238E27FC236}">
                <a16:creationId xmlns:a16="http://schemas.microsoft.com/office/drawing/2014/main" id="{0B06432B-0F9E-402C-9276-8AB9B6CDCA1B}"/>
              </a:ext>
            </a:extLst>
          </p:cNvPr>
          <p:cNvGraphicFramePr>
            <a:graphicFrameLocks noChangeAspect="1"/>
          </p:cNvGraphicFramePr>
          <p:nvPr/>
        </p:nvGraphicFramePr>
        <p:xfrm>
          <a:off x="1331913" y="5157788"/>
          <a:ext cx="4686300" cy="673100"/>
        </p:xfrm>
        <a:graphic>
          <a:graphicData uri="http://schemas.openxmlformats.org/presentationml/2006/ole">
            <mc:AlternateContent xmlns:mc="http://schemas.openxmlformats.org/markup-compatibility/2006">
              <mc:Choice xmlns:v="urn:schemas-microsoft-com:vml" Requires="v">
                <p:oleObj spid="_x0000_s12714" name="Equation" r:id="rId12" imgW="4686120" imgH="672840" progId="Equation.DSMT4">
                  <p:embed/>
                </p:oleObj>
              </mc:Choice>
              <mc:Fallback>
                <p:oleObj name="Equation" r:id="rId12" imgW="4686120" imgH="672840" progId="Equation.DSMT4">
                  <p:embed/>
                  <p:pic>
                    <p:nvPicPr>
                      <p:cNvPr id="2078" name="Object 30">
                        <a:extLst>
                          <a:ext uri="{FF2B5EF4-FFF2-40B4-BE49-F238E27FC236}">
                            <a16:creationId xmlns:a16="http://schemas.microsoft.com/office/drawing/2014/main" id="{0B06432B-0F9E-402C-9276-8AB9B6CDCA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913" y="5157788"/>
                        <a:ext cx="46863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0" name="Text Box 32">
            <a:extLst>
              <a:ext uri="{FF2B5EF4-FFF2-40B4-BE49-F238E27FC236}">
                <a16:creationId xmlns:a16="http://schemas.microsoft.com/office/drawing/2014/main" id="{AF9D84F8-ECF6-4576-8800-4614EF4D28C6}"/>
              </a:ext>
            </a:extLst>
          </p:cNvPr>
          <p:cNvSpPr txBox="1">
            <a:spLocks noChangeArrowheads="1"/>
          </p:cNvSpPr>
          <p:nvPr/>
        </p:nvSpPr>
        <p:spPr bwMode="auto">
          <a:xfrm>
            <a:off x="468313" y="5934075"/>
            <a:ext cx="828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楷体_GB2312" pitchFamily="49" charset="-122"/>
              </a:rPr>
              <a:t>所以</a:t>
            </a:r>
            <a:r>
              <a:rPr lang="en-US" altLang="zh-CN" i="1">
                <a:solidFill>
                  <a:srgbClr val="0000FF"/>
                </a:solidFill>
                <a:ea typeface="楷体_GB2312" pitchFamily="49" charset="-122"/>
              </a:rPr>
              <a:t>x</a:t>
            </a:r>
            <a:r>
              <a:rPr lang="en-US" altLang="zh-CN" baseline="30000">
                <a:solidFill>
                  <a:srgbClr val="0000FF"/>
                </a:solidFill>
                <a:ea typeface="楷体_GB2312" pitchFamily="49" charset="-122"/>
              </a:rPr>
              <a:t>*</a:t>
            </a:r>
            <a:r>
              <a:rPr lang="zh-CN" altLang="en-US">
                <a:solidFill>
                  <a:srgbClr val="0000FF"/>
                </a:solidFill>
                <a:ea typeface="楷体_GB2312" pitchFamily="49" charset="-122"/>
              </a:rPr>
              <a:t>是</a:t>
            </a:r>
            <a:r>
              <a:rPr lang="en-US" altLang="zh-CN" i="1">
                <a:solidFill>
                  <a:srgbClr val="0000FF"/>
                </a:solidFill>
                <a:ea typeface="楷体_GB2312" pitchFamily="49" charset="-122"/>
              </a:rPr>
              <a:t>Ax</a:t>
            </a:r>
            <a:r>
              <a:rPr lang="en-US" altLang="zh-CN">
                <a:solidFill>
                  <a:srgbClr val="0000FF"/>
                </a:solidFill>
                <a:ea typeface="楷体_GB2312" pitchFamily="49" charset="-122"/>
              </a:rPr>
              <a:t>=</a:t>
            </a:r>
            <a:r>
              <a:rPr lang="en-US" altLang="zh-CN" i="1">
                <a:solidFill>
                  <a:srgbClr val="0000FF"/>
                </a:solidFill>
                <a:ea typeface="楷体_GB2312" pitchFamily="49" charset="-122"/>
              </a:rPr>
              <a:t>b </a:t>
            </a:r>
            <a:r>
              <a:rPr lang="zh-CN" altLang="en-US">
                <a:solidFill>
                  <a:srgbClr val="0000FF"/>
                </a:solidFill>
                <a:ea typeface="楷体_GB2312" pitchFamily="49" charset="-122"/>
              </a:rPr>
              <a:t>的最小二乘解</a:t>
            </a:r>
            <a:r>
              <a:rPr lang="en-US" altLang="zh-CN" b="0">
                <a:ea typeface="黑体" panose="02010609060101010101" pitchFamily="49" charset="-122"/>
              </a:rPr>
              <a:t>.</a:t>
            </a:r>
          </a:p>
        </p:txBody>
      </p:sp>
      <p:sp>
        <p:nvSpPr>
          <p:cNvPr id="2083" name="Text Box 35">
            <a:extLst>
              <a:ext uri="{FF2B5EF4-FFF2-40B4-BE49-F238E27FC236}">
                <a16:creationId xmlns:a16="http://schemas.microsoft.com/office/drawing/2014/main" id="{412392F4-7BE9-4574-8A0E-836C774A15A9}"/>
              </a:ext>
            </a:extLst>
          </p:cNvPr>
          <p:cNvSpPr txBox="1">
            <a:spLocks noChangeArrowheads="1"/>
          </p:cNvSpPr>
          <p:nvPr/>
        </p:nvSpPr>
        <p:spPr bwMode="auto">
          <a:xfrm>
            <a:off x="395288" y="1973263"/>
            <a:ext cx="8424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0000"/>
                </a:solidFill>
                <a:ea typeface="楷体_GB2312" pitchFamily="49" charset="-122"/>
              </a:rPr>
              <a:t>　　证   </a:t>
            </a:r>
            <a:r>
              <a:rPr lang="zh-CN" altLang="en-US">
                <a:solidFill>
                  <a:srgbClr val="0000FF"/>
                </a:solidFill>
                <a:ea typeface="楷体_GB2312" pitchFamily="49" charset="-122"/>
              </a:rPr>
              <a:t>充分性  </a:t>
            </a:r>
            <a:r>
              <a:rPr lang="zh-CN" altLang="en-US">
                <a:ea typeface="楷体_GB2312" pitchFamily="49" charset="-122"/>
              </a:rPr>
              <a:t>若存在 </a:t>
            </a:r>
            <a:r>
              <a:rPr lang="en-US" altLang="zh-CN" i="1">
                <a:ea typeface="楷体_GB2312" pitchFamily="49" charset="-122"/>
              </a:rPr>
              <a:t>n</a:t>
            </a:r>
            <a:r>
              <a:rPr lang="zh-CN" altLang="en-US">
                <a:ea typeface="楷体_GB2312" pitchFamily="49" charset="-122"/>
              </a:rPr>
              <a:t>维向量 </a:t>
            </a:r>
            <a:r>
              <a:rPr lang="en-US" altLang="zh-CN" i="1">
                <a:solidFill>
                  <a:srgbClr val="0000FF"/>
                </a:solidFill>
                <a:ea typeface="楷体_GB2312" pitchFamily="49" charset="-122"/>
              </a:rPr>
              <a:t>x</a:t>
            </a:r>
            <a:r>
              <a:rPr lang="en-US" altLang="zh-CN" baseline="30000">
                <a:solidFill>
                  <a:srgbClr val="0000FF"/>
                </a:solidFill>
                <a:ea typeface="楷体_GB2312" pitchFamily="49" charset="-122"/>
              </a:rPr>
              <a:t>*</a:t>
            </a:r>
            <a:r>
              <a:rPr lang="en-US" altLang="zh-CN" baseline="30000">
                <a:ea typeface="楷体_GB2312" pitchFamily="49" charset="-122"/>
              </a:rPr>
              <a:t> </a:t>
            </a:r>
            <a:r>
              <a:rPr lang="zh-CN" altLang="en-US">
                <a:ea typeface="楷体_GB2312" pitchFamily="49" charset="-122"/>
              </a:rPr>
              <a:t>使</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Ax</a:t>
            </a:r>
            <a:r>
              <a:rPr lang="en-US" altLang="zh-CN" baseline="30000">
                <a:solidFill>
                  <a:srgbClr val="0000FF"/>
                </a:solidFill>
                <a:ea typeface="楷体_GB2312" pitchFamily="49" charset="-122"/>
              </a:rPr>
              <a:t>*</a:t>
            </a:r>
            <a:r>
              <a:rPr lang="en-US" altLang="zh-CN" i="1">
                <a:solidFill>
                  <a:srgbClr val="0000FF"/>
                </a:solidFill>
                <a:ea typeface="楷体_GB2312" pitchFamily="49" charset="-122"/>
              </a:rPr>
              <a:t>=A</a:t>
            </a:r>
            <a:r>
              <a:rPr lang="en-US" altLang="zh-CN" i="1" baseline="30000">
                <a:solidFill>
                  <a:srgbClr val="0000FF"/>
                </a:solidFill>
                <a:ea typeface="楷体_GB2312" pitchFamily="49" charset="-122"/>
              </a:rPr>
              <a:t>T</a:t>
            </a:r>
            <a:r>
              <a:rPr lang="en-US" altLang="zh-CN" i="1">
                <a:solidFill>
                  <a:srgbClr val="0000FF"/>
                </a:solidFill>
                <a:ea typeface="楷体_GB2312" pitchFamily="49" charset="-122"/>
              </a:rPr>
              <a:t>b</a:t>
            </a:r>
            <a:r>
              <a:rPr lang="en-US" altLang="zh-CN">
                <a:ea typeface="楷体_GB2312" pitchFamily="49" charset="-122"/>
              </a:rPr>
              <a:t>,</a:t>
            </a:r>
            <a:endParaRPr lang="zh-CN" altLang="en-US">
              <a:ea typeface="楷体_GB2312" pitchFamily="49" charset="-122"/>
            </a:endParaRPr>
          </a:p>
        </p:txBody>
      </p:sp>
      <p:grpSp>
        <p:nvGrpSpPr>
          <p:cNvPr id="2090" name="Group 42">
            <a:extLst>
              <a:ext uri="{FF2B5EF4-FFF2-40B4-BE49-F238E27FC236}">
                <a16:creationId xmlns:a16="http://schemas.microsoft.com/office/drawing/2014/main" id="{38D12D46-9324-4B2B-A62E-86161CA1433B}"/>
              </a:ext>
            </a:extLst>
          </p:cNvPr>
          <p:cNvGrpSpPr>
            <a:grpSpLocks/>
          </p:cNvGrpSpPr>
          <p:nvPr/>
        </p:nvGrpSpPr>
        <p:grpSpPr bwMode="auto">
          <a:xfrm>
            <a:off x="852492" y="2349502"/>
            <a:ext cx="8280400" cy="576263"/>
            <a:chOff x="537" y="1673"/>
            <a:chExt cx="5216" cy="363"/>
          </a:xfrm>
        </p:grpSpPr>
        <p:sp>
          <p:nvSpPr>
            <p:cNvPr id="2084" name="Text Box 36">
              <a:extLst>
                <a:ext uri="{FF2B5EF4-FFF2-40B4-BE49-F238E27FC236}">
                  <a16:creationId xmlns:a16="http://schemas.microsoft.com/office/drawing/2014/main" id="{393C6251-1520-473E-AD6D-1334065CAE4E}"/>
                </a:ext>
              </a:extLst>
            </p:cNvPr>
            <p:cNvSpPr txBox="1">
              <a:spLocks noChangeArrowheads="1"/>
            </p:cNvSpPr>
            <p:nvPr/>
          </p:nvSpPr>
          <p:spPr bwMode="auto">
            <a:xfrm>
              <a:off x="537" y="1709"/>
              <a:ext cx="52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ea typeface="楷体_GB2312" pitchFamily="49" charset="-122"/>
                </a:rPr>
                <a:t>任取一</a:t>
              </a:r>
              <a:r>
                <a:rPr lang="en-US" altLang="zh-CN" i="1" dirty="0">
                  <a:ea typeface="楷体_GB2312" pitchFamily="49" charset="-122"/>
                </a:rPr>
                <a:t>n</a:t>
              </a:r>
              <a:r>
                <a:rPr lang="zh-CN" altLang="en-US" dirty="0">
                  <a:ea typeface="楷体_GB2312" pitchFamily="49" charset="-122"/>
                </a:rPr>
                <a:t>维向量             </a:t>
              </a:r>
              <a:r>
                <a:rPr lang="en-US" altLang="zh-CN" dirty="0">
                  <a:ea typeface="楷体_GB2312" pitchFamily="49" charset="-122"/>
                </a:rPr>
                <a:t>, </a:t>
              </a:r>
              <a:r>
                <a:rPr lang="zh-CN" altLang="en-US" dirty="0">
                  <a:ea typeface="楷体_GB2312" pitchFamily="49" charset="-122"/>
                </a:rPr>
                <a:t>令                   </a:t>
              </a:r>
              <a:r>
                <a:rPr lang="en-US" altLang="zh-CN" dirty="0">
                  <a:ea typeface="楷体_GB2312" pitchFamily="49" charset="-122"/>
                </a:rPr>
                <a:t>, </a:t>
              </a:r>
              <a:r>
                <a:rPr lang="zh-CN" altLang="en-US" dirty="0">
                  <a:ea typeface="楷体_GB2312" pitchFamily="49" charset="-122"/>
                </a:rPr>
                <a:t>则</a:t>
              </a:r>
              <a:r>
                <a:rPr lang="en-US" altLang="zh-CN" dirty="0">
                  <a:ea typeface="楷体_GB2312" pitchFamily="49" charset="-122"/>
                </a:rPr>
                <a:t>y</a:t>
              </a:r>
              <a:r>
                <a:rPr lang="en-US" altLang="zh-CN" dirty="0"/>
                <a:t>≠</a:t>
              </a:r>
              <a:r>
                <a:rPr lang="en-US" altLang="zh-CN" dirty="0">
                  <a:ea typeface="楷体_GB2312" pitchFamily="49" charset="-122"/>
                </a:rPr>
                <a:t>0, </a:t>
              </a:r>
              <a:r>
                <a:rPr lang="zh-CN" altLang="en-US" dirty="0">
                  <a:ea typeface="楷体_GB2312" pitchFamily="49" charset="-122"/>
                </a:rPr>
                <a:t>且</a:t>
              </a:r>
              <a:endParaRPr lang="en-US" altLang="zh-CN" dirty="0">
                <a:ea typeface="楷体_GB2312" pitchFamily="49" charset="-122"/>
              </a:endParaRPr>
            </a:p>
          </p:txBody>
        </p:sp>
        <p:graphicFrame>
          <p:nvGraphicFramePr>
            <p:cNvPr id="2085" name="Object 37">
              <a:extLst>
                <a:ext uri="{FF2B5EF4-FFF2-40B4-BE49-F238E27FC236}">
                  <a16:creationId xmlns:a16="http://schemas.microsoft.com/office/drawing/2014/main" id="{C8B612C4-ED64-45AA-A92C-FEFF658F629C}"/>
                </a:ext>
              </a:extLst>
            </p:cNvPr>
            <p:cNvGraphicFramePr>
              <a:graphicFrameLocks noChangeAspect="1"/>
            </p:cNvGraphicFramePr>
            <p:nvPr/>
          </p:nvGraphicFramePr>
          <p:xfrm>
            <a:off x="1882" y="1673"/>
            <a:ext cx="726" cy="322"/>
          </p:xfrm>
          <a:graphic>
            <a:graphicData uri="http://schemas.openxmlformats.org/presentationml/2006/ole">
              <mc:AlternateContent xmlns:mc="http://schemas.openxmlformats.org/markup-compatibility/2006">
                <mc:Choice xmlns:v="urn:schemas-microsoft-com:vml" Requires="v">
                  <p:oleObj spid="_x0000_s12715" name="Equation" r:id="rId14" imgW="457200" imgH="203040" progId="Equation.DSMT4">
                    <p:embed/>
                  </p:oleObj>
                </mc:Choice>
                <mc:Fallback>
                  <p:oleObj name="Equation" r:id="rId14" imgW="457200" imgH="203040" progId="Equation.DSMT4">
                    <p:embed/>
                    <p:pic>
                      <p:nvPicPr>
                        <p:cNvPr id="2085" name="Object 37">
                          <a:extLst>
                            <a:ext uri="{FF2B5EF4-FFF2-40B4-BE49-F238E27FC236}">
                              <a16:creationId xmlns:a16="http://schemas.microsoft.com/office/drawing/2014/main" id="{C8B612C4-ED64-45AA-A92C-FEFF658F629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2" y="1673"/>
                          <a:ext cx="726"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87" name="Object 39">
              <a:extLst>
                <a:ext uri="{FF2B5EF4-FFF2-40B4-BE49-F238E27FC236}">
                  <a16:creationId xmlns:a16="http://schemas.microsoft.com/office/drawing/2014/main" id="{C969E7B0-9892-45ED-9C78-1BB0FF30F203}"/>
                </a:ext>
              </a:extLst>
            </p:cNvPr>
            <p:cNvGraphicFramePr>
              <a:graphicFrameLocks noChangeAspect="1"/>
            </p:cNvGraphicFramePr>
            <p:nvPr/>
          </p:nvGraphicFramePr>
          <p:xfrm>
            <a:off x="2880" y="1682"/>
            <a:ext cx="1067" cy="349"/>
          </p:xfrm>
          <a:graphic>
            <a:graphicData uri="http://schemas.openxmlformats.org/presentationml/2006/ole">
              <mc:AlternateContent xmlns:mc="http://schemas.openxmlformats.org/markup-compatibility/2006">
                <mc:Choice xmlns:v="urn:schemas-microsoft-com:vml" Requires="v">
                  <p:oleObj spid="_x0000_s12716" name="Equation" r:id="rId16" imgW="698400" imgH="228600" progId="Equation.DSMT4">
                    <p:embed/>
                  </p:oleObj>
                </mc:Choice>
                <mc:Fallback>
                  <p:oleObj name="Equation" r:id="rId16" imgW="698400" imgH="228600" progId="Equation.DSMT4">
                    <p:embed/>
                    <p:pic>
                      <p:nvPicPr>
                        <p:cNvPr id="2087" name="Object 39">
                          <a:extLst>
                            <a:ext uri="{FF2B5EF4-FFF2-40B4-BE49-F238E27FC236}">
                              <a16:creationId xmlns:a16="http://schemas.microsoft.com/office/drawing/2014/main" id="{C969E7B0-9892-45ED-9C78-1BB0FF30F20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80" y="1682"/>
                          <a:ext cx="1067"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椭圆 1">
            <a:extLst>
              <a:ext uri="{FF2B5EF4-FFF2-40B4-BE49-F238E27FC236}">
                <a16:creationId xmlns:a16="http://schemas.microsoft.com/office/drawing/2014/main" id="{BE52A37F-00AB-4924-BC36-8CE6B47ECFFD}"/>
              </a:ext>
            </a:extLst>
          </p:cNvPr>
          <p:cNvSpPr/>
          <p:nvPr/>
        </p:nvSpPr>
        <p:spPr bwMode="auto">
          <a:xfrm rot="20387160">
            <a:off x="3822092" y="3959346"/>
            <a:ext cx="2289599" cy="1259172"/>
          </a:xfrm>
          <a:prstGeom prst="ellipse">
            <a:avLst/>
          </a:prstGeom>
          <a:solidFill>
            <a:schemeClr val="accent1">
              <a:alpha val="12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0956968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3"/>
                                        </p:tgtEl>
                                        <p:attrNameLst>
                                          <p:attrName>style.visibility</p:attrName>
                                        </p:attrNameLst>
                                      </p:cBhvr>
                                      <p:to>
                                        <p:strVal val="visible"/>
                                      </p:to>
                                    </p:set>
                                    <p:animEffect transition="in" filter="wipe(left)">
                                      <p:cBhvr>
                                        <p:cTn id="7" dur="500"/>
                                        <p:tgtEl>
                                          <p:spTgt spid="2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90"/>
                                        </p:tgtEl>
                                        <p:attrNameLst>
                                          <p:attrName>style.visibility</p:attrName>
                                        </p:attrNameLst>
                                      </p:cBhvr>
                                      <p:to>
                                        <p:strVal val="visible"/>
                                      </p:to>
                                    </p:set>
                                    <p:animEffect transition="in" filter="wipe(left)">
                                      <p:cBhvr>
                                        <p:cTn id="12" dur="500"/>
                                        <p:tgtEl>
                                          <p:spTgt spid="20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75"/>
                                        </p:tgtEl>
                                        <p:attrNameLst>
                                          <p:attrName>style.visibility</p:attrName>
                                        </p:attrNameLst>
                                      </p:cBhvr>
                                      <p:to>
                                        <p:strVal val="visible"/>
                                      </p:to>
                                    </p:set>
                                    <p:animEffect transition="in" filter="wipe(left)">
                                      <p:cBhvr>
                                        <p:cTn id="17" dur="500"/>
                                        <p:tgtEl>
                                          <p:spTgt spid="20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074"/>
                                        </p:tgtEl>
                                        <p:attrNameLst>
                                          <p:attrName>style.visibility</p:attrName>
                                        </p:attrNameLst>
                                      </p:cBhvr>
                                      <p:to>
                                        <p:strVal val="visible"/>
                                      </p:to>
                                    </p:set>
                                    <p:animEffect transition="in" filter="wipe(left)">
                                      <p:cBhvr>
                                        <p:cTn id="22" dur="500"/>
                                        <p:tgtEl>
                                          <p:spTgt spid="20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76"/>
                                        </p:tgtEl>
                                        <p:attrNameLst>
                                          <p:attrName>style.visibility</p:attrName>
                                        </p:attrNameLst>
                                      </p:cBhvr>
                                      <p:to>
                                        <p:strVal val="visible"/>
                                      </p:to>
                                    </p:set>
                                    <p:animEffect transition="in" filter="wipe(left)">
                                      <p:cBhvr>
                                        <p:cTn id="27" dur="500"/>
                                        <p:tgtEl>
                                          <p:spTgt spid="20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077"/>
                                        </p:tgtEl>
                                        <p:attrNameLst>
                                          <p:attrName>style.visibility</p:attrName>
                                        </p:attrNameLst>
                                      </p:cBhvr>
                                      <p:to>
                                        <p:strVal val="visible"/>
                                      </p:to>
                                    </p:set>
                                    <p:animEffect transition="in" filter="wipe(left)">
                                      <p:cBhvr>
                                        <p:cTn id="32" dur="500"/>
                                        <p:tgtEl>
                                          <p:spTgt spid="20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078"/>
                                        </p:tgtEl>
                                        <p:attrNameLst>
                                          <p:attrName>style.visibility</p:attrName>
                                        </p:attrNameLst>
                                      </p:cBhvr>
                                      <p:to>
                                        <p:strVal val="visible"/>
                                      </p:to>
                                    </p:set>
                                    <p:animEffect transition="in" filter="wipe(left)">
                                      <p:cBhvr>
                                        <p:cTn id="37" dur="500"/>
                                        <p:tgtEl>
                                          <p:spTgt spid="207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80"/>
                                        </p:tgtEl>
                                        <p:attrNameLst>
                                          <p:attrName>style.visibility</p:attrName>
                                        </p:attrNameLst>
                                      </p:cBhvr>
                                      <p:to>
                                        <p:strVal val="visible"/>
                                      </p:to>
                                    </p:set>
                                    <p:animEffect transition="in" filter="wipe(left)">
                                      <p:cBhvr>
                                        <p:cTn id="42" dur="500"/>
                                        <p:tgtEl>
                                          <p:spTgt spid="208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0" grpId="0"/>
      <p:bldP spid="2083"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0" y="1893371"/>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ct val="125000"/>
              </a:lnSpc>
              <a:spcBef>
                <a:spcPts val="0"/>
              </a:spcBef>
              <a:buClr>
                <a:srgbClr val="6F1B1B"/>
              </a:buClr>
              <a:buNone/>
              <a:defRPr/>
            </a:pPr>
            <a:r>
              <a:rPr lang="zh-CN" altLang="en-US" sz="2400" dirty="0">
                <a:latin typeface="黑体" panose="02010609060101010101" pitchFamily="49" charset="-122"/>
                <a:ea typeface="黑体" panose="02010609060101010101" pitchFamily="49" charset="-122"/>
              </a:rPr>
              <a:t>特征点法流程：</a:t>
            </a:r>
            <a:endParaRPr lang="en-US" altLang="zh-CN" sz="2400" dirty="0">
              <a:latin typeface="黑体" panose="02010609060101010101" pitchFamily="49" charset="-122"/>
              <a:ea typeface="黑体" panose="02010609060101010101" pitchFamily="49" charset="-122"/>
            </a:endParaRPr>
          </a:p>
          <a:p>
            <a:pPr marL="800100" lvl="1" indent="-342900">
              <a:buFont typeface="+mj-lt"/>
              <a:buAutoNum type="arabicPeriod"/>
            </a:pPr>
            <a:r>
              <a:rPr lang="zh-CN" altLang="en-US" sz="2000" dirty="0"/>
              <a:t>在图像中提取特征点并计算特征描述</a:t>
            </a:r>
          </a:p>
          <a:p>
            <a:pPr marL="800100" lvl="1" indent="-342900">
              <a:buFont typeface="+mj-lt"/>
              <a:buAutoNum type="arabicPeriod"/>
            </a:pPr>
            <a:r>
              <a:rPr lang="zh-CN" altLang="en-US" sz="2000" dirty="0"/>
              <a:t>在不同图像中寻找特征匹配</a:t>
            </a:r>
          </a:p>
          <a:p>
            <a:pPr marL="800100" lvl="1" indent="-342900">
              <a:buFont typeface="+mj-lt"/>
              <a:buAutoNum type="arabicPeriod"/>
            </a:pPr>
            <a:r>
              <a:rPr lang="zh-CN" altLang="en-US" sz="2000" dirty="0"/>
              <a:t>利用匹配点信息计算相机位姿</a:t>
            </a:r>
          </a:p>
          <a:p>
            <a:pPr marL="514350" indent="-514350" defTabSz="914400">
              <a:lnSpc>
                <a:spcPct val="125000"/>
              </a:lnSpc>
              <a:spcBef>
                <a:spcPts val="0"/>
              </a:spcBef>
              <a:buClr>
                <a:srgbClr val="6F1B1B"/>
              </a:buClr>
              <a:defRPr/>
            </a:pPr>
            <a:endParaRPr lang="en-US" altLang="zh-CN" sz="2400" dirty="0"/>
          </a:p>
          <a:p>
            <a:pPr marL="0" indent="0" defTabSz="914400">
              <a:lnSpc>
                <a:spcPct val="125000"/>
              </a:lnSpc>
              <a:spcBef>
                <a:spcPts val="0"/>
              </a:spcBef>
              <a:buClr>
                <a:srgbClr val="6F1B1B"/>
              </a:buClr>
              <a:buNone/>
              <a:defRPr/>
            </a:pPr>
            <a:r>
              <a:rPr lang="zh-CN" altLang="en-US" sz="2400" dirty="0"/>
              <a:t>能否不使用特征匹配计算</a:t>
            </a:r>
            <a:r>
              <a:rPr lang="en-US" altLang="zh-CN" sz="2400" dirty="0"/>
              <a:t>VO</a:t>
            </a:r>
            <a:r>
              <a:rPr lang="zh-CN" altLang="en-US" sz="2400" dirty="0"/>
              <a:t>？</a:t>
            </a:r>
          </a:p>
          <a:p>
            <a:pPr marL="514350" indent="-514350" defTabSz="914400">
              <a:lnSpc>
                <a:spcPct val="125000"/>
              </a:lnSpc>
              <a:spcBef>
                <a:spcPts val="0"/>
              </a:spcBef>
              <a:buClr>
                <a:srgbClr val="6F1B1B"/>
              </a:buClr>
              <a:defRPr/>
            </a:pPr>
            <a:endParaRPr lang="en-US" altLang="zh-CN" sz="2400" dirty="0">
              <a:latin typeface="黑体" panose="02010609060101010101" pitchFamily="49" charset="-122"/>
              <a:ea typeface="黑体" panose="02010609060101010101" pitchFamily="49" charset="-122"/>
            </a:endParaRPr>
          </a:p>
        </p:txBody>
      </p:sp>
      <p:sp>
        <p:nvSpPr>
          <p:cNvPr id="9" name="文本框 8"/>
          <p:cNvSpPr txBox="1"/>
          <p:nvPr/>
        </p:nvSpPr>
        <p:spPr>
          <a:xfrm>
            <a:off x="5192933" y="2453852"/>
            <a:ext cx="2326278" cy="307777"/>
          </a:xfrm>
          <a:prstGeom prst="rect">
            <a:avLst/>
          </a:prstGeom>
          <a:noFill/>
        </p:spPr>
        <p:txBody>
          <a:bodyPr wrap="none" rtlCol="0">
            <a:spAutoFit/>
          </a:bodyPr>
          <a:lstStyle/>
          <a:p>
            <a:r>
              <a:rPr kumimoji="1" lang="zh-CN" altLang="en-US" sz="1400" dirty="0"/>
              <a:t>非常耗时   </a:t>
            </a:r>
            <a:r>
              <a:rPr kumimoji="1" lang="en-US" altLang="zh-CN" sz="1400" dirty="0"/>
              <a:t>~10+ms</a:t>
            </a:r>
            <a:r>
              <a:rPr kumimoji="1" lang="zh-CN" altLang="en-US" sz="1400" dirty="0"/>
              <a:t> </a:t>
            </a:r>
            <a:r>
              <a:rPr kumimoji="1" lang="en-US" altLang="zh-CN" sz="1400" dirty="0"/>
              <a:t>in</a:t>
            </a:r>
            <a:r>
              <a:rPr kumimoji="1" lang="zh-CN" altLang="en-US" sz="1400" dirty="0"/>
              <a:t> </a:t>
            </a:r>
            <a:r>
              <a:rPr kumimoji="1" lang="en-US" altLang="zh-CN" sz="1400" dirty="0"/>
              <a:t>ORB</a:t>
            </a:r>
            <a:endParaRPr kumimoji="1" lang="zh-CN" altLang="en-US" sz="1400" dirty="0"/>
          </a:p>
        </p:txBody>
      </p:sp>
      <p:sp>
        <p:nvSpPr>
          <p:cNvPr id="10" name="文本框 9"/>
          <p:cNvSpPr txBox="1"/>
          <p:nvPr/>
        </p:nvSpPr>
        <p:spPr>
          <a:xfrm>
            <a:off x="5192933" y="2776208"/>
            <a:ext cx="3629520" cy="307777"/>
          </a:xfrm>
          <a:prstGeom prst="rect">
            <a:avLst/>
          </a:prstGeom>
          <a:noFill/>
        </p:spPr>
        <p:txBody>
          <a:bodyPr wrap="none" rtlCol="0">
            <a:spAutoFit/>
          </a:bodyPr>
          <a:lstStyle/>
          <a:p>
            <a:r>
              <a:rPr kumimoji="1" lang="zh-CN" altLang="en-US" sz="1400" dirty="0"/>
              <a:t>非常耗时  </a:t>
            </a:r>
            <a:r>
              <a:rPr kumimoji="1" lang="en-US" altLang="zh-CN" sz="1400" dirty="0"/>
              <a:t>O(n^2)</a:t>
            </a:r>
            <a:r>
              <a:rPr kumimoji="1" lang="zh-CN" altLang="en-US" sz="1400" dirty="0"/>
              <a:t> </a:t>
            </a:r>
            <a:r>
              <a:rPr kumimoji="1" lang="en-US" altLang="zh-CN" sz="1400" dirty="0"/>
              <a:t>in</a:t>
            </a:r>
            <a:r>
              <a:rPr kumimoji="1" lang="zh-CN" altLang="en-US" sz="1400" dirty="0"/>
              <a:t> </a:t>
            </a:r>
            <a:r>
              <a:rPr kumimoji="1" lang="en-US" altLang="zh-CN" sz="1400" dirty="0"/>
              <a:t>brute</a:t>
            </a:r>
            <a:r>
              <a:rPr kumimoji="1" lang="zh-CN" altLang="en-US" sz="1400" dirty="0"/>
              <a:t> </a:t>
            </a:r>
            <a:r>
              <a:rPr kumimoji="1" lang="en-US" altLang="zh-CN" sz="1400" dirty="0"/>
              <a:t>force</a:t>
            </a:r>
            <a:r>
              <a:rPr kumimoji="1" lang="zh-CN" altLang="en-US" sz="1400" dirty="0"/>
              <a:t> </a:t>
            </a:r>
            <a:r>
              <a:rPr kumimoji="1" lang="en-US" altLang="zh-CN" sz="1400" dirty="0"/>
              <a:t>matching</a:t>
            </a:r>
            <a:endParaRPr kumimoji="1" lang="zh-CN" altLang="en-US" sz="1400" dirty="0"/>
          </a:p>
        </p:txBody>
      </p:sp>
      <p:sp>
        <p:nvSpPr>
          <p:cNvPr id="11" name="文本框 10"/>
          <p:cNvSpPr txBox="1"/>
          <p:nvPr/>
        </p:nvSpPr>
        <p:spPr>
          <a:xfrm>
            <a:off x="5192933" y="3050884"/>
            <a:ext cx="1494320" cy="307777"/>
          </a:xfrm>
          <a:prstGeom prst="rect">
            <a:avLst/>
          </a:prstGeom>
          <a:noFill/>
        </p:spPr>
        <p:txBody>
          <a:bodyPr wrap="none" rtlCol="0">
            <a:spAutoFit/>
          </a:bodyPr>
          <a:lstStyle/>
          <a:p>
            <a:r>
              <a:rPr kumimoji="1" lang="zh-CN" altLang="en-US" sz="1400" dirty="0"/>
              <a:t>比较快速  </a:t>
            </a:r>
            <a:r>
              <a:rPr kumimoji="1" lang="en-US" altLang="zh-CN" sz="1400" dirty="0"/>
              <a:t>&lt;</a:t>
            </a:r>
            <a:r>
              <a:rPr kumimoji="1" lang="zh-CN" altLang="en-US" sz="1400" dirty="0"/>
              <a:t> </a:t>
            </a:r>
            <a:r>
              <a:rPr kumimoji="1" lang="en-US" altLang="zh-CN" sz="1400" dirty="0"/>
              <a:t>1ms</a:t>
            </a:r>
            <a:endParaRPr kumimoji="1" lang="zh-CN" altLang="en-US" sz="1400" dirty="0"/>
          </a:p>
        </p:txBody>
      </p:sp>
      <p:sp>
        <p:nvSpPr>
          <p:cNvPr id="13" name="Rectangle 2">
            <a:extLst>
              <a:ext uri="{FF2B5EF4-FFF2-40B4-BE49-F238E27FC236}">
                <a16:creationId xmlns:a16="http://schemas.microsoft.com/office/drawing/2014/main" id="{5D6F0F9D-941D-4781-BBBB-E441F2D6656E}"/>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14" name="Picture 12" descr="underline_base">
            <a:extLst>
              <a:ext uri="{FF2B5EF4-FFF2-40B4-BE49-F238E27FC236}">
                <a16:creationId xmlns:a16="http://schemas.microsoft.com/office/drawing/2014/main" id="{D9545E04-F323-470D-858A-B437FAFEE8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8304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3" name="Text Box 3">
            <a:extLst>
              <a:ext uri="{FF2B5EF4-FFF2-40B4-BE49-F238E27FC236}">
                <a16:creationId xmlns:a16="http://schemas.microsoft.com/office/drawing/2014/main" id="{FB4C31A8-5092-4ADD-942D-73CB99BEE7F9}"/>
              </a:ext>
            </a:extLst>
          </p:cNvPr>
          <p:cNvSpPr txBox="1">
            <a:spLocks noChangeArrowheads="1"/>
          </p:cNvSpPr>
          <p:nvPr/>
        </p:nvSpPr>
        <p:spPr bwMode="auto">
          <a:xfrm>
            <a:off x="468313" y="1196975"/>
            <a:ext cx="8351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ea typeface="楷体_GB2312" pitchFamily="49" charset="-122"/>
              </a:rPr>
              <a:t>　　必要性   </a:t>
            </a:r>
            <a:r>
              <a:rPr lang="zh-CN" altLang="en-US">
                <a:solidFill>
                  <a:srgbClr val="000000"/>
                </a:solidFill>
                <a:ea typeface="楷体_GB2312" pitchFamily="49" charset="-122"/>
              </a:rPr>
              <a:t>误差向量</a:t>
            </a:r>
            <a:r>
              <a:rPr lang="en-US" altLang="zh-CN" i="1">
                <a:solidFill>
                  <a:srgbClr val="0000FF"/>
                </a:solidFill>
                <a:ea typeface="楷体_GB2312" pitchFamily="49" charset="-122"/>
              </a:rPr>
              <a:t>r</a:t>
            </a:r>
            <a:r>
              <a:rPr lang="en-US" altLang="zh-CN">
                <a:solidFill>
                  <a:srgbClr val="0000FF"/>
                </a:solidFill>
                <a:ea typeface="楷体_GB2312" pitchFamily="49" charset="-122"/>
              </a:rPr>
              <a:t>=</a:t>
            </a:r>
            <a:r>
              <a:rPr lang="en-US" altLang="zh-CN" i="1">
                <a:solidFill>
                  <a:srgbClr val="0000FF"/>
                </a:solidFill>
                <a:ea typeface="楷体_GB2312" pitchFamily="49" charset="-122"/>
              </a:rPr>
              <a:t>b</a:t>
            </a:r>
            <a:r>
              <a:rPr lang="en-US" altLang="zh-CN">
                <a:solidFill>
                  <a:srgbClr val="0000FF"/>
                </a:solidFill>
                <a:latin typeface="宋体" panose="02010600030101010101" pitchFamily="2" charset="-122"/>
              </a:rPr>
              <a:t>-</a:t>
            </a:r>
            <a:r>
              <a:rPr lang="en-US" altLang="zh-CN" i="1">
                <a:solidFill>
                  <a:srgbClr val="0000FF"/>
                </a:solidFill>
                <a:ea typeface="楷体_GB2312" pitchFamily="49" charset="-122"/>
              </a:rPr>
              <a:t>Ax </a:t>
            </a:r>
            <a:r>
              <a:rPr lang="zh-CN" altLang="en-US">
                <a:solidFill>
                  <a:srgbClr val="000000"/>
                </a:solidFill>
                <a:ea typeface="楷体_GB2312" pitchFamily="49" charset="-122"/>
              </a:rPr>
              <a:t>的第 </a:t>
            </a:r>
            <a:r>
              <a:rPr lang="en-US" altLang="en-US" i="1">
                <a:solidFill>
                  <a:srgbClr val="0000FF"/>
                </a:solidFill>
                <a:ea typeface="楷体_GB2312" pitchFamily="49" charset="-122"/>
              </a:rPr>
              <a:t>i </a:t>
            </a:r>
            <a:r>
              <a:rPr lang="zh-CN" altLang="en-US">
                <a:solidFill>
                  <a:srgbClr val="000000"/>
                </a:solidFill>
                <a:ea typeface="楷体_GB2312" pitchFamily="49" charset="-122"/>
              </a:rPr>
              <a:t>个分量为</a:t>
            </a:r>
          </a:p>
        </p:txBody>
      </p:sp>
      <p:graphicFrame>
        <p:nvGraphicFramePr>
          <p:cNvPr id="3077" name="Object 4">
            <a:extLst>
              <a:ext uri="{FF2B5EF4-FFF2-40B4-BE49-F238E27FC236}">
                <a16:creationId xmlns:a16="http://schemas.microsoft.com/office/drawing/2014/main" id="{009DF5E0-0F2D-4423-9288-B034CBE6BE8A}"/>
              </a:ext>
            </a:extLst>
          </p:cNvPr>
          <p:cNvGraphicFramePr>
            <a:graphicFrameLocks noChangeAspect="1"/>
          </p:cNvGraphicFramePr>
          <p:nvPr/>
        </p:nvGraphicFramePr>
        <p:xfrm>
          <a:off x="1746250" y="1749425"/>
          <a:ext cx="5418138" cy="939800"/>
        </p:xfrm>
        <a:graphic>
          <a:graphicData uri="http://schemas.openxmlformats.org/presentationml/2006/ole">
            <mc:AlternateContent xmlns:mc="http://schemas.openxmlformats.org/markup-compatibility/2006">
              <mc:Choice xmlns:v="urn:schemas-microsoft-com:vml" Requires="v">
                <p:oleObj spid="_x0000_s3689" name="Equation" r:id="rId3" imgW="4787900" imgH="939800" progId="Equation.DSMT4">
                  <p:embed/>
                </p:oleObj>
              </mc:Choice>
              <mc:Fallback>
                <p:oleObj name="Equation" r:id="rId3" imgW="4787900" imgH="939800" progId="Equation.DSMT4">
                  <p:embed/>
                  <p:pic>
                    <p:nvPicPr>
                      <p:cNvPr id="3077" name="Object 4">
                        <a:extLst>
                          <a:ext uri="{FF2B5EF4-FFF2-40B4-BE49-F238E27FC236}">
                            <a16:creationId xmlns:a16="http://schemas.microsoft.com/office/drawing/2014/main" id="{009DF5E0-0F2D-4423-9288-B034CBE6B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0" y="1749425"/>
                        <a:ext cx="5418138"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 name="Text Box 6">
            <a:extLst>
              <a:ext uri="{FF2B5EF4-FFF2-40B4-BE49-F238E27FC236}">
                <a16:creationId xmlns:a16="http://schemas.microsoft.com/office/drawing/2014/main" id="{959051E9-C31C-47EA-9783-9242640CCD24}"/>
              </a:ext>
            </a:extLst>
          </p:cNvPr>
          <p:cNvSpPr txBox="1">
            <a:spLocks noChangeArrowheads="1"/>
          </p:cNvSpPr>
          <p:nvPr/>
        </p:nvSpPr>
        <p:spPr bwMode="auto">
          <a:xfrm>
            <a:off x="468313" y="2714625"/>
            <a:ext cx="751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ea typeface="楷体_GB2312" pitchFamily="49" charset="-122"/>
              </a:rPr>
              <a:t>记</a:t>
            </a:r>
          </a:p>
        </p:txBody>
      </p:sp>
      <p:graphicFrame>
        <p:nvGraphicFramePr>
          <p:cNvPr id="3076" name="Object 7">
            <a:extLst>
              <a:ext uri="{FF2B5EF4-FFF2-40B4-BE49-F238E27FC236}">
                <a16:creationId xmlns:a16="http://schemas.microsoft.com/office/drawing/2014/main" id="{B144C52A-53F0-4857-BFDF-24337C8C64A0}"/>
              </a:ext>
            </a:extLst>
          </p:cNvPr>
          <p:cNvGraphicFramePr>
            <a:graphicFrameLocks noChangeAspect="1"/>
          </p:cNvGraphicFramePr>
          <p:nvPr/>
        </p:nvGraphicFramePr>
        <p:xfrm>
          <a:off x="1763713" y="2562225"/>
          <a:ext cx="6599237" cy="939800"/>
        </p:xfrm>
        <a:graphic>
          <a:graphicData uri="http://schemas.openxmlformats.org/presentationml/2006/ole">
            <mc:AlternateContent xmlns:mc="http://schemas.openxmlformats.org/markup-compatibility/2006">
              <mc:Choice xmlns:v="urn:schemas-microsoft-com:vml" Requires="v">
                <p:oleObj spid="_x0000_s3690" name="Equation" r:id="rId5" imgW="6438900" imgH="939800" progId="Equation.DSMT4">
                  <p:embed/>
                </p:oleObj>
              </mc:Choice>
              <mc:Fallback>
                <p:oleObj name="Equation" r:id="rId5" imgW="6438900" imgH="939800" progId="Equation.DSMT4">
                  <p:embed/>
                  <p:pic>
                    <p:nvPicPr>
                      <p:cNvPr id="3076" name="Object 7">
                        <a:extLst>
                          <a:ext uri="{FF2B5EF4-FFF2-40B4-BE49-F238E27FC236}">
                            <a16:creationId xmlns:a16="http://schemas.microsoft.com/office/drawing/2014/main" id="{B144C52A-53F0-4857-BFDF-24337C8C64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2562225"/>
                        <a:ext cx="6599237"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1" name="Text Box 10">
            <a:extLst>
              <a:ext uri="{FF2B5EF4-FFF2-40B4-BE49-F238E27FC236}">
                <a16:creationId xmlns:a16="http://schemas.microsoft.com/office/drawing/2014/main" id="{D7B6E612-278C-4892-A2EC-EC430B272987}"/>
              </a:ext>
            </a:extLst>
          </p:cNvPr>
          <p:cNvSpPr txBox="1">
            <a:spLocks noChangeArrowheads="1"/>
          </p:cNvSpPr>
          <p:nvPr/>
        </p:nvSpPr>
        <p:spPr bwMode="auto">
          <a:xfrm>
            <a:off x="471488" y="3500438"/>
            <a:ext cx="828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ea typeface="楷体_GB2312" pitchFamily="49" charset="-122"/>
              </a:rPr>
              <a:t>误差最小，由多元函数求极值的必要条件，可得</a:t>
            </a:r>
          </a:p>
        </p:txBody>
      </p:sp>
      <p:graphicFrame>
        <p:nvGraphicFramePr>
          <p:cNvPr id="3074" name="Object 11">
            <a:extLst>
              <a:ext uri="{FF2B5EF4-FFF2-40B4-BE49-F238E27FC236}">
                <a16:creationId xmlns:a16="http://schemas.microsoft.com/office/drawing/2014/main" id="{5B3E00A1-B980-47B9-8B37-221756AB7072}"/>
              </a:ext>
            </a:extLst>
          </p:cNvPr>
          <p:cNvGraphicFramePr>
            <a:graphicFrameLocks noChangeAspect="1"/>
          </p:cNvGraphicFramePr>
          <p:nvPr/>
        </p:nvGraphicFramePr>
        <p:xfrm>
          <a:off x="900113" y="4149725"/>
          <a:ext cx="5327650" cy="1001713"/>
        </p:xfrm>
        <a:graphic>
          <a:graphicData uri="http://schemas.openxmlformats.org/presentationml/2006/ole">
            <mc:AlternateContent xmlns:mc="http://schemas.openxmlformats.org/markup-compatibility/2006">
              <mc:Choice xmlns:v="urn:schemas-microsoft-com:vml" Requires="v">
                <p:oleObj spid="_x0000_s3691" name="Equation" r:id="rId7" imgW="4991100" imgH="1003300" progId="Equation.DSMT4">
                  <p:embed/>
                </p:oleObj>
              </mc:Choice>
              <mc:Fallback>
                <p:oleObj name="Equation" r:id="rId7" imgW="4991100" imgH="1003300" progId="Equation.DSMT4">
                  <p:embed/>
                  <p:pic>
                    <p:nvPicPr>
                      <p:cNvPr id="3074" name="Object 11">
                        <a:extLst>
                          <a:ext uri="{FF2B5EF4-FFF2-40B4-BE49-F238E27FC236}">
                            <a16:creationId xmlns:a16="http://schemas.microsoft.com/office/drawing/2014/main" id="{5B3E00A1-B980-47B9-8B37-221756AB7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4149725"/>
                        <a:ext cx="5327650"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12">
            <a:extLst>
              <a:ext uri="{FF2B5EF4-FFF2-40B4-BE49-F238E27FC236}">
                <a16:creationId xmlns:a16="http://schemas.microsoft.com/office/drawing/2014/main" id="{B3994558-469F-4813-A351-90E7065026C8}"/>
              </a:ext>
            </a:extLst>
          </p:cNvPr>
          <p:cNvGraphicFramePr>
            <a:graphicFrameLocks noChangeAspect="1"/>
          </p:cNvGraphicFramePr>
          <p:nvPr/>
        </p:nvGraphicFramePr>
        <p:xfrm>
          <a:off x="6288088" y="4389438"/>
          <a:ext cx="1955800" cy="368300"/>
        </p:xfrm>
        <a:graphic>
          <a:graphicData uri="http://schemas.openxmlformats.org/presentationml/2006/ole">
            <mc:AlternateContent xmlns:mc="http://schemas.openxmlformats.org/markup-compatibility/2006">
              <mc:Choice xmlns:v="urn:schemas-microsoft-com:vml" Requires="v">
                <p:oleObj spid="_x0000_s3692" name="Equation" r:id="rId9" imgW="1955800" imgH="368300" progId="Equation.DSMT4">
                  <p:embed/>
                </p:oleObj>
              </mc:Choice>
              <mc:Fallback>
                <p:oleObj name="Equation" r:id="rId9" imgW="1955800" imgH="368300" progId="Equation.DSMT4">
                  <p:embed/>
                  <p:pic>
                    <p:nvPicPr>
                      <p:cNvPr id="3075" name="Object 12">
                        <a:extLst>
                          <a:ext uri="{FF2B5EF4-FFF2-40B4-BE49-F238E27FC236}">
                            <a16:creationId xmlns:a16="http://schemas.microsoft.com/office/drawing/2014/main" id="{B3994558-469F-4813-A351-90E7065026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8088" y="4389438"/>
                        <a:ext cx="19558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6" name="Text Box 6">
            <a:extLst>
              <a:ext uri="{FF2B5EF4-FFF2-40B4-BE49-F238E27FC236}">
                <a16:creationId xmlns:a16="http://schemas.microsoft.com/office/drawing/2014/main" id="{14612413-A2BC-4511-9C92-1A2D30D52AE6}"/>
              </a:ext>
            </a:extLst>
          </p:cNvPr>
          <p:cNvSpPr txBox="1">
            <a:spLocks noChangeArrowheads="1"/>
          </p:cNvSpPr>
          <p:nvPr/>
        </p:nvSpPr>
        <p:spPr bwMode="auto">
          <a:xfrm>
            <a:off x="468313" y="5373688"/>
            <a:ext cx="751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ea typeface="楷体_GB2312" pitchFamily="49" charset="-122"/>
              </a:rPr>
              <a:t>设解为</a:t>
            </a:r>
          </a:p>
        </p:txBody>
      </p:sp>
      <p:graphicFrame>
        <p:nvGraphicFramePr>
          <p:cNvPr id="3087" name="Object 7">
            <a:extLst>
              <a:ext uri="{FF2B5EF4-FFF2-40B4-BE49-F238E27FC236}">
                <a16:creationId xmlns:a16="http://schemas.microsoft.com/office/drawing/2014/main" id="{EFF95107-1945-4586-85C1-DA453A4DCE19}"/>
              </a:ext>
            </a:extLst>
          </p:cNvPr>
          <p:cNvGraphicFramePr>
            <a:graphicFrameLocks noChangeAspect="1"/>
          </p:cNvGraphicFramePr>
          <p:nvPr/>
        </p:nvGraphicFramePr>
        <p:xfrm>
          <a:off x="2124075" y="5373688"/>
          <a:ext cx="3275013" cy="590550"/>
        </p:xfrm>
        <a:graphic>
          <a:graphicData uri="http://schemas.openxmlformats.org/presentationml/2006/ole">
            <mc:AlternateContent xmlns:mc="http://schemas.openxmlformats.org/markup-compatibility/2006">
              <mc:Choice xmlns:v="urn:schemas-microsoft-com:vml" Requires="v">
                <p:oleObj spid="_x0000_s3693" name="Equation" r:id="rId11" imgW="1307880" imgH="241200" progId="Equation.DSMT4">
                  <p:embed/>
                </p:oleObj>
              </mc:Choice>
              <mc:Fallback>
                <p:oleObj name="Equation" r:id="rId11" imgW="1307880" imgH="241200" progId="Equation.DSMT4">
                  <p:embed/>
                  <p:pic>
                    <p:nvPicPr>
                      <p:cNvPr id="3087" name="Object 7">
                        <a:extLst>
                          <a:ext uri="{FF2B5EF4-FFF2-40B4-BE49-F238E27FC236}">
                            <a16:creationId xmlns:a16="http://schemas.microsoft.com/office/drawing/2014/main" id="{EFF95107-1945-4586-85C1-DA453A4DCE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4075" y="5373688"/>
                        <a:ext cx="3275013"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83"/>
                                        </p:tgtEl>
                                        <p:attrNameLst>
                                          <p:attrName>style.visibility</p:attrName>
                                        </p:attrNameLst>
                                      </p:cBhvr>
                                      <p:to>
                                        <p:strVal val="visible"/>
                                      </p:to>
                                    </p:set>
                                    <p:animEffect transition="in" filter="wipe(left)">
                                      <p:cBhvr>
                                        <p:cTn id="7" dur="500"/>
                                        <p:tgtEl>
                                          <p:spTgt spid="3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77"/>
                                        </p:tgtEl>
                                        <p:attrNameLst>
                                          <p:attrName>style.visibility</p:attrName>
                                        </p:attrNameLst>
                                      </p:cBhvr>
                                      <p:to>
                                        <p:strVal val="visible"/>
                                      </p:to>
                                    </p:set>
                                    <p:animEffect transition="in" filter="wipe(left)">
                                      <p:cBhvr>
                                        <p:cTn id="12" dur="500"/>
                                        <p:tgtEl>
                                          <p:spTgt spid="30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82"/>
                                        </p:tgtEl>
                                        <p:attrNameLst>
                                          <p:attrName>style.visibility</p:attrName>
                                        </p:attrNameLst>
                                      </p:cBhvr>
                                      <p:to>
                                        <p:strVal val="visible"/>
                                      </p:to>
                                    </p:set>
                                    <p:animEffect transition="in" filter="wipe(left)">
                                      <p:cBhvr>
                                        <p:cTn id="17" dur="500"/>
                                        <p:tgtEl>
                                          <p:spTgt spid="30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wipe(left)">
                                      <p:cBhvr>
                                        <p:cTn id="22" dur="500"/>
                                        <p:tgtEl>
                                          <p:spTgt spid="30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81"/>
                                        </p:tgtEl>
                                        <p:attrNameLst>
                                          <p:attrName>style.visibility</p:attrName>
                                        </p:attrNameLst>
                                      </p:cBhvr>
                                      <p:to>
                                        <p:strVal val="visible"/>
                                      </p:to>
                                    </p:set>
                                    <p:animEffect transition="in" filter="wipe(left)">
                                      <p:cBhvr>
                                        <p:cTn id="27" dur="500"/>
                                        <p:tgtEl>
                                          <p:spTgt spid="308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wipe(left)">
                                      <p:cBhvr>
                                        <p:cTn id="32" dur="500"/>
                                        <p:tgtEl>
                                          <p:spTgt spid="3074"/>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3075"/>
                                        </p:tgtEl>
                                        <p:attrNameLst>
                                          <p:attrName>style.visibility</p:attrName>
                                        </p:attrNameLst>
                                      </p:cBhvr>
                                      <p:to>
                                        <p:strVal val="visible"/>
                                      </p:to>
                                    </p:set>
                                    <p:animEffect transition="in" filter="wipe(left)">
                                      <p:cBhvr>
                                        <p:cTn id="36" dur="500"/>
                                        <p:tgtEl>
                                          <p:spTgt spid="307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086"/>
                                        </p:tgtEl>
                                        <p:attrNameLst>
                                          <p:attrName>style.visibility</p:attrName>
                                        </p:attrNameLst>
                                      </p:cBhvr>
                                      <p:to>
                                        <p:strVal val="visible"/>
                                      </p:to>
                                    </p:set>
                                    <p:animEffect transition="in" filter="wipe(left)">
                                      <p:cBhvr>
                                        <p:cTn id="41" dur="500"/>
                                        <p:tgtEl>
                                          <p:spTgt spid="308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3087"/>
                                        </p:tgtEl>
                                        <p:attrNameLst>
                                          <p:attrName>style.visibility</p:attrName>
                                        </p:attrNameLst>
                                      </p:cBhvr>
                                      <p:to>
                                        <p:strVal val="visible"/>
                                      </p:to>
                                    </p:set>
                                    <p:animEffect transition="in" filter="wipe(left)">
                                      <p:cBhvr>
                                        <p:cTn id="46"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p:bldP spid="3082" grpId="0"/>
      <p:bldP spid="3081" grpId="0"/>
      <p:bldP spid="308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9" name="Text Box 4">
            <a:extLst>
              <a:ext uri="{FF2B5EF4-FFF2-40B4-BE49-F238E27FC236}">
                <a16:creationId xmlns:a16="http://schemas.microsoft.com/office/drawing/2014/main" id="{46C9B1BE-EBE2-429F-AD3B-0387F910F50B}"/>
              </a:ext>
            </a:extLst>
          </p:cNvPr>
          <p:cNvSpPr txBox="1">
            <a:spLocks noChangeArrowheads="1"/>
          </p:cNvSpPr>
          <p:nvPr/>
        </p:nvSpPr>
        <p:spPr bwMode="auto">
          <a:xfrm>
            <a:off x="457200" y="2349500"/>
            <a:ext cx="82915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000000"/>
                </a:solidFill>
                <a:ea typeface="楷体_GB2312" pitchFamily="49" charset="-122"/>
              </a:rPr>
              <a:t>此线性方程组写成矩阵形式就是</a:t>
            </a:r>
          </a:p>
        </p:txBody>
      </p:sp>
      <p:graphicFrame>
        <p:nvGraphicFramePr>
          <p:cNvPr id="4101" name="Object 5">
            <a:extLst>
              <a:ext uri="{FF2B5EF4-FFF2-40B4-BE49-F238E27FC236}">
                <a16:creationId xmlns:a16="http://schemas.microsoft.com/office/drawing/2014/main" id="{21404B82-6099-4CF6-8E82-EFACF1EE97B0}"/>
              </a:ext>
            </a:extLst>
          </p:cNvPr>
          <p:cNvGraphicFramePr>
            <a:graphicFrameLocks noChangeAspect="1"/>
          </p:cNvGraphicFramePr>
          <p:nvPr/>
        </p:nvGraphicFramePr>
        <p:xfrm>
          <a:off x="2917825" y="2997200"/>
          <a:ext cx="2374900" cy="520700"/>
        </p:xfrm>
        <a:graphic>
          <a:graphicData uri="http://schemas.openxmlformats.org/presentationml/2006/ole">
            <mc:AlternateContent xmlns:mc="http://schemas.openxmlformats.org/markup-compatibility/2006">
              <mc:Choice xmlns:v="urn:schemas-microsoft-com:vml" Requires="v">
                <p:oleObj spid="_x0000_s4467" name="Equation" r:id="rId3" imgW="927000" imgH="203040" progId="Equation.DSMT4">
                  <p:embed/>
                </p:oleObj>
              </mc:Choice>
              <mc:Fallback>
                <p:oleObj name="Equation" r:id="rId3" imgW="927000" imgH="203040" progId="Equation.DSMT4">
                  <p:embed/>
                  <p:pic>
                    <p:nvPicPr>
                      <p:cNvPr id="4101" name="Object 5">
                        <a:extLst>
                          <a:ext uri="{FF2B5EF4-FFF2-40B4-BE49-F238E27FC236}">
                            <a16:creationId xmlns:a16="http://schemas.microsoft.com/office/drawing/2014/main" id="{21404B82-6099-4CF6-8E82-EFACF1EE9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7825" y="2997200"/>
                        <a:ext cx="23749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5" name="Text Box 14">
            <a:extLst>
              <a:ext uri="{FF2B5EF4-FFF2-40B4-BE49-F238E27FC236}">
                <a16:creationId xmlns:a16="http://schemas.microsoft.com/office/drawing/2014/main" id="{0025C555-D3AA-4061-9FF0-389BDB010642}"/>
              </a:ext>
            </a:extLst>
          </p:cNvPr>
          <p:cNvSpPr txBox="1">
            <a:spLocks noChangeArrowheads="1"/>
          </p:cNvSpPr>
          <p:nvPr/>
        </p:nvSpPr>
        <p:spPr bwMode="auto">
          <a:xfrm>
            <a:off x="395288" y="1468438"/>
            <a:ext cx="73040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000000"/>
                </a:solidFill>
                <a:ea typeface="楷体_GB2312" pitchFamily="49" charset="-122"/>
              </a:rPr>
              <a:t>即有</a:t>
            </a:r>
          </a:p>
        </p:txBody>
      </p:sp>
      <p:graphicFrame>
        <p:nvGraphicFramePr>
          <p:cNvPr id="4098" name="Object 15">
            <a:extLst>
              <a:ext uri="{FF2B5EF4-FFF2-40B4-BE49-F238E27FC236}">
                <a16:creationId xmlns:a16="http://schemas.microsoft.com/office/drawing/2014/main" id="{E0A54946-B2F8-4302-A830-583749A9D1FE}"/>
              </a:ext>
            </a:extLst>
          </p:cNvPr>
          <p:cNvGraphicFramePr>
            <a:graphicFrameLocks noChangeAspect="1"/>
          </p:cNvGraphicFramePr>
          <p:nvPr/>
        </p:nvGraphicFramePr>
        <p:xfrm>
          <a:off x="1403350" y="1125538"/>
          <a:ext cx="4797425" cy="1166812"/>
        </p:xfrm>
        <a:graphic>
          <a:graphicData uri="http://schemas.openxmlformats.org/presentationml/2006/ole">
            <mc:AlternateContent xmlns:mc="http://schemas.openxmlformats.org/markup-compatibility/2006">
              <mc:Choice xmlns:v="urn:schemas-microsoft-com:vml" Requires="v">
                <p:oleObj spid="_x0000_s4468" name="Equation" r:id="rId5" imgW="1625400" imgH="431640" progId="Equation.DSMT4">
                  <p:embed/>
                </p:oleObj>
              </mc:Choice>
              <mc:Fallback>
                <p:oleObj name="Equation" r:id="rId5" imgW="1625400" imgH="431640" progId="Equation.DSMT4">
                  <p:embed/>
                  <p:pic>
                    <p:nvPicPr>
                      <p:cNvPr id="4098" name="Object 15">
                        <a:extLst>
                          <a:ext uri="{FF2B5EF4-FFF2-40B4-BE49-F238E27FC236}">
                            <a16:creationId xmlns:a16="http://schemas.microsoft.com/office/drawing/2014/main" id="{E0A54946-B2F8-4302-A830-583749A9D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125538"/>
                        <a:ext cx="4797425" cy="1166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16">
            <a:extLst>
              <a:ext uri="{FF2B5EF4-FFF2-40B4-BE49-F238E27FC236}">
                <a16:creationId xmlns:a16="http://schemas.microsoft.com/office/drawing/2014/main" id="{2CC972CD-3154-4AB6-955C-A8DF6B791D3E}"/>
              </a:ext>
            </a:extLst>
          </p:cNvPr>
          <p:cNvGraphicFramePr>
            <a:graphicFrameLocks noChangeAspect="1"/>
          </p:cNvGraphicFramePr>
          <p:nvPr/>
        </p:nvGraphicFramePr>
        <p:xfrm>
          <a:off x="6281738" y="1485900"/>
          <a:ext cx="2393950" cy="460375"/>
        </p:xfrm>
        <a:graphic>
          <a:graphicData uri="http://schemas.openxmlformats.org/presentationml/2006/ole">
            <mc:AlternateContent xmlns:mc="http://schemas.openxmlformats.org/markup-compatibility/2006">
              <mc:Choice xmlns:v="urn:schemas-microsoft-com:vml" Requires="v">
                <p:oleObj spid="_x0000_s4469" name="Equation" r:id="rId7" imgW="1955800" imgH="368300" progId="Equation.DSMT4">
                  <p:embed/>
                </p:oleObj>
              </mc:Choice>
              <mc:Fallback>
                <p:oleObj name="Equation" r:id="rId7" imgW="1955800" imgH="368300" progId="Equation.DSMT4">
                  <p:embed/>
                  <p:pic>
                    <p:nvPicPr>
                      <p:cNvPr id="4099" name="Object 16">
                        <a:extLst>
                          <a:ext uri="{FF2B5EF4-FFF2-40B4-BE49-F238E27FC236}">
                            <a16:creationId xmlns:a16="http://schemas.microsoft.com/office/drawing/2014/main" id="{2CC972CD-3154-4AB6-955C-A8DF6B791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1738" y="1485900"/>
                        <a:ext cx="23939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15">
            <a:extLst>
              <a:ext uri="{FF2B5EF4-FFF2-40B4-BE49-F238E27FC236}">
                <a16:creationId xmlns:a16="http://schemas.microsoft.com/office/drawing/2014/main" id="{88E1ADC8-316A-45E3-9B15-CBE281472244}"/>
              </a:ext>
            </a:extLst>
          </p:cNvPr>
          <p:cNvSpPr>
            <a:spLocks noChangeArrowheads="1"/>
          </p:cNvSpPr>
          <p:nvPr/>
        </p:nvSpPr>
        <p:spPr bwMode="auto">
          <a:xfrm>
            <a:off x="457200" y="3573463"/>
            <a:ext cx="82867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3200">
                <a:solidFill>
                  <a:srgbClr val="0000FF"/>
                </a:solidFill>
                <a:ea typeface="楷体_GB2312" pitchFamily="49" charset="-122"/>
              </a:rPr>
              <a:t>故</a:t>
            </a:r>
            <a:r>
              <a:rPr lang="en-US" altLang="zh-CN" sz="3200" i="1">
                <a:solidFill>
                  <a:srgbClr val="0000FF"/>
                </a:solidFill>
                <a:ea typeface="楷体_GB2312" pitchFamily="49" charset="-122"/>
              </a:rPr>
              <a:t>x</a:t>
            </a:r>
            <a:r>
              <a:rPr lang="en-US" altLang="zh-CN" sz="3200" baseline="30000">
                <a:solidFill>
                  <a:srgbClr val="0000FF"/>
                </a:solidFill>
                <a:ea typeface="楷体_GB2312" pitchFamily="49" charset="-122"/>
              </a:rPr>
              <a:t>*</a:t>
            </a:r>
            <a:r>
              <a:rPr lang="zh-CN" altLang="en-US" sz="3200">
                <a:solidFill>
                  <a:srgbClr val="0000FF"/>
                </a:solidFill>
                <a:ea typeface="楷体_GB2312" pitchFamily="49" charset="-122"/>
              </a:rPr>
              <a:t>是 </a:t>
            </a:r>
            <a:r>
              <a:rPr lang="en-US" altLang="zh-CN" sz="3200" i="1">
                <a:solidFill>
                  <a:srgbClr val="0000FF"/>
                </a:solidFill>
                <a:ea typeface="楷体_GB2312" pitchFamily="49" charset="-122"/>
              </a:rPr>
              <a:t>A</a:t>
            </a:r>
            <a:r>
              <a:rPr lang="en-US" altLang="zh-CN" sz="3200" i="1" baseline="30000">
                <a:solidFill>
                  <a:srgbClr val="0000FF"/>
                </a:solidFill>
                <a:ea typeface="楷体_GB2312" pitchFamily="49" charset="-122"/>
              </a:rPr>
              <a:t>T</a:t>
            </a:r>
            <a:r>
              <a:rPr lang="en-US" altLang="zh-CN" sz="3200" i="1">
                <a:solidFill>
                  <a:srgbClr val="0000FF"/>
                </a:solidFill>
                <a:ea typeface="楷体_GB2312" pitchFamily="49" charset="-122"/>
              </a:rPr>
              <a:t>Ax=A</a:t>
            </a:r>
            <a:r>
              <a:rPr lang="en-US" altLang="zh-CN" sz="3200" i="1" baseline="30000">
                <a:solidFill>
                  <a:srgbClr val="0000FF"/>
                </a:solidFill>
                <a:ea typeface="楷体_GB2312" pitchFamily="49" charset="-122"/>
              </a:rPr>
              <a:t>T</a:t>
            </a:r>
            <a:r>
              <a:rPr lang="en-US" altLang="zh-CN" sz="3200" i="1">
                <a:solidFill>
                  <a:srgbClr val="0000FF"/>
                </a:solidFill>
                <a:ea typeface="楷体_GB2312" pitchFamily="49" charset="-122"/>
              </a:rPr>
              <a:t>b </a:t>
            </a:r>
            <a:r>
              <a:rPr lang="zh-CN" altLang="en-US" sz="3200">
                <a:solidFill>
                  <a:srgbClr val="0000FF"/>
                </a:solidFill>
                <a:ea typeface="楷体_GB2312" pitchFamily="49" charset="-122"/>
              </a:rPr>
              <a:t>的解</a:t>
            </a:r>
            <a:r>
              <a:rPr lang="en-US" altLang="zh-CN" sz="3200">
                <a:solidFill>
                  <a:srgbClr val="000000"/>
                </a:solidFill>
                <a:ea typeface="楷体_GB2312" pitchFamily="49" charset="-122"/>
              </a:rPr>
              <a:t>.</a:t>
            </a:r>
            <a:r>
              <a:rPr lang="zh-CN" altLang="en-US" sz="3200">
                <a:solidFill>
                  <a:srgbClr val="000000"/>
                </a:solidFill>
                <a:ea typeface="楷体_GB2312" pitchFamily="49" charset="-122"/>
              </a:rPr>
              <a:t>　</a:t>
            </a:r>
            <a:r>
              <a:rPr lang="zh-CN" altLang="en-US">
                <a:solidFill>
                  <a:srgbClr val="000000"/>
                </a:solidFill>
                <a:ea typeface="楷体_GB2312" pitchFamily="49" charset="-122"/>
              </a:rPr>
              <a:t>　　　　</a:t>
            </a:r>
            <a:r>
              <a:rPr lang="zh-CN" altLang="en-US" sz="3200">
                <a:solidFill>
                  <a:srgbClr val="A50021"/>
                </a:solidFill>
                <a:ea typeface="楷体_GB2312" pitchFamily="49" charset="-122"/>
              </a:rPr>
              <a:t>定理得证</a:t>
            </a:r>
            <a:r>
              <a:rPr lang="en-US" altLang="zh-CN" sz="3200">
                <a:solidFill>
                  <a:srgbClr val="A50021"/>
                </a:solidFill>
                <a:ea typeface="楷体_GB2312" pitchFamily="49" charset="-122"/>
              </a:rPr>
              <a:t>.</a:t>
            </a:r>
          </a:p>
        </p:txBody>
      </p:sp>
      <p:sp>
        <p:nvSpPr>
          <p:cNvPr id="4115" name="Text Box 4">
            <a:extLst>
              <a:ext uri="{FF2B5EF4-FFF2-40B4-BE49-F238E27FC236}">
                <a16:creationId xmlns:a16="http://schemas.microsoft.com/office/drawing/2014/main" id="{67039278-7C95-4398-A53D-8ACC80C34DC9}"/>
              </a:ext>
            </a:extLst>
          </p:cNvPr>
          <p:cNvSpPr txBox="1">
            <a:spLocks noChangeArrowheads="1"/>
          </p:cNvSpPr>
          <p:nvPr/>
        </p:nvSpPr>
        <p:spPr bwMode="auto">
          <a:xfrm>
            <a:off x="468313" y="4365625"/>
            <a:ext cx="8291512"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sz="3200">
                <a:solidFill>
                  <a:srgbClr val="000000"/>
                </a:solidFill>
                <a:ea typeface="楷体_GB2312" pitchFamily="49" charset="-122"/>
              </a:rPr>
              <a:t>　　这里 </a:t>
            </a:r>
            <a:r>
              <a:rPr lang="en-US" altLang="zh-CN" sz="3200" i="1">
                <a:solidFill>
                  <a:srgbClr val="0000FF"/>
                </a:solidFill>
                <a:ea typeface="楷体_GB2312" pitchFamily="49" charset="-122"/>
              </a:rPr>
              <a:t>A</a:t>
            </a:r>
            <a:r>
              <a:rPr lang="en-US" altLang="zh-CN" sz="3200" i="1" baseline="30000">
                <a:solidFill>
                  <a:srgbClr val="0000FF"/>
                </a:solidFill>
                <a:ea typeface="楷体_GB2312" pitchFamily="49" charset="-122"/>
              </a:rPr>
              <a:t>T</a:t>
            </a:r>
            <a:r>
              <a:rPr lang="en-US" altLang="zh-CN" sz="3200" i="1">
                <a:solidFill>
                  <a:srgbClr val="0000FF"/>
                </a:solidFill>
                <a:ea typeface="楷体_GB2312" pitchFamily="49" charset="-122"/>
              </a:rPr>
              <a:t>Ax=A</a:t>
            </a:r>
            <a:r>
              <a:rPr lang="en-US" altLang="zh-CN" sz="3200" i="1" baseline="30000">
                <a:solidFill>
                  <a:srgbClr val="0000FF"/>
                </a:solidFill>
                <a:ea typeface="楷体_GB2312" pitchFamily="49" charset="-122"/>
              </a:rPr>
              <a:t>T</a:t>
            </a:r>
            <a:r>
              <a:rPr lang="en-US" altLang="zh-CN" sz="3200" i="1">
                <a:solidFill>
                  <a:srgbClr val="0000FF"/>
                </a:solidFill>
                <a:ea typeface="楷体_GB2312" pitchFamily="49" charset="-122"/>
              </a:rPr>
              <a:t>b </a:t>
            </a:r>
            <a:r>
              <a:rPr lang="zh-CN" altLang="en-US" sz="3200">
                <a:solidFill>
                  <a:srgbClr val="000000"/>
                </a:solidFill>
                <a:ea typeface="楷体_GB2312" pitchFamily="49" charset="-122"/>
              </a:rPr>
              <a:t>是关于</a:t>
            </a:r>
            <a:r>
              <a:rPr lang="en-US" altLang="zh-CN" sz="3200" i="1">
                <a:solidFill>
                  <a:srgbClr val="0000FF"/>
                </a:solidFill>
                <a:ea typeface="楷体_GB2312" pitchFamily="49" charset="-122"/>
              </a:rPr>
              <a:t>x</a:t>
            </a:r>
            <a:r>
              <a:rPr lang="en-US" altLang="zh-CN" sz="3200" baseline="-25000">
                <a:solidFill>
                  <a:srgbClr val="0000FF"/>
                </a:solidFill>
                <a:ea typeface="楷体_GB2312" pitchFamily="49" charset="-122"/>
              </a:rPr>
              <a:t>1</a:t>
            </a:r>
            <a:r>
              <a:rPr lang="en-US" altLang="zh-CN" sz="3200">
                <a:solidFill>
                  <a:srgbClr val="0000FF"/>
                </a:solidFill>
                <a:ea typeface="楷体_GB2312" pitchFamily="49" charset="-122"/>
              </a:rPr>
              <a:t>,</a:t>
            </a:r>
            <a:r>
              <a:rPr lang="en-US" altLang="zh-CN" sz="3200" i="1">
                <a:solidFill>
                  <a:srgbClr val="0000FF"/>
                </a:solidFill>
                <a:ea typeface="楷体_GB2312" pitchFamily="49" charset="-122"/>
              </a:rPr>
              <a:t>x</a:t>
            </a:r>
            <a:r>
              <a:rPr lang="en-US" altLang="zh-CN" sz="3200" baseline="-25000">
                <a:solidFill>
                  <a:srgbClr val="0000FF"/>
                </a:solidFill>
                <a:ea typeface="楷体_GB2312" pitchFamily="49" charset="-122"/>
              </a:rPr>
              <a:t>2</a:t>
            </a:r>
            <a:r>
              <a:rPr lang="en-US" altLang="zh-CN" sz="3200">
                <a:solidFill>
                  <a:srgbClr val="0000FF"/>
                </a:solidFill>
                <a:ea typeface="楷体_GB2312" pitchFamily="49" charset="-122"/>
              </a:rPr>
              <a:t>, …,</a:t>
            </a:r>
            <a:r>
              <a:rPr lang="en-US" altLang="zh-CN" sz="3200" i="1">
                <a:solidFill>
                  <a:srgbClr val="0000FF"/>
                </a:solidFill>
                <a:ea typeface="楷体_GB2312" pitchFamily="49" charset="-122"/>
              </a:rPr>
              <a:t>x</a:t>
            </a:r>
            <a:r>
              <a:rPr lang="en-US" altLang="zh-CN" sz="3200" i="1" baseline="-25000">
                <a:solidFill>
                  <a:srgbClr val="0000FF"/>
                </a:solidFill>
                <a:ea typeface="楷体_GB2312" pitchFamily="49" charset="-122"/>
              </a:rPr>
              <a:t>n</a:t>
            </a:r>
            <a:r>
              <a:rPr lang="zh-CN" altLang="en-US" sz="3200">
                <a:solidFill>
                  <a:srgbClr val="000000"/>
                </a:solidFill>
                <a:ea typeface="楷体_GB2312" pitchFamily="49" charset="-122"/>
              </a:rPr>
              <a:t>的线性方程组，称为</a:t>
            </a:r>
            <a:r>
              <a:rPr lang="zh-CN" altLang="en-US" sz="3200">
                <a:solidFill>
                  <a:srgbClr val="FF0000"/>
                </a:solidFill>
                <a:ea typeface="楷体_GB2312" pitchFamily="49" charset="-122"/>
              </a:rPr>
              <a:t>正规方程组</a:t>
            </a:r>
            <a:r>
              <a:rPr lang="zh-CN" altLang="en-US" sz="3200">
                <a:solidFill>
                  <a:srgbClr val="000000"/>
                </a:solidFill>
                <a:ea typeface="楷体_GB2312" pitchFamily="49" charset="-122"/>
              </a:rPr>
              <a:t>或</a:t>
            </a:r>
            <a:r>
              <a:rPr lang="zh-CN" altLang="en-US" sz="3200">
                <a:solidFill>
                  <a:srgbClr val="FF0000"/>
                </a:solidFill>
                <a:ea typeface="楷体_GB2312" pitchFamily="49" charset="-122"/>
              </a:rPr>
              <a:t>法方程组</a:t>
            </a:r>
            <a:r>
              <a:rPr lang="en-US" altLang="zh-CN" sz="3200">
                <a:ea typeface="楷体_GB2312" pitchFamily="49" charset="-122"/>
              </a:rPr>
              <a:t>.</a:t>
            </a:r>
            <a:endParaRPr lang="zh-CN" altLang="en-US" sz="3200">
              <a:solidFill>
                <a:srgbClr val="000000"/>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wipe(left)">
                                      <p:cBhvr>
                                        <p:cTn id="7" dur="500"/>
                                        <p:tgtEl>
                                          <p:spTgt spid="41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left)">
                                      <p:cBhvr>
                                        <p:cTn id="12" dur="500"/>
                                        <p:tgtEl>
                                          <p:spTgt spid="409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099"/>
                                        </p:tgtEl>
                                        <p:attrNameLst>
                                          <p:attrName>style.visibility</p:attrName>
                                        </p:attrNameLst>
                                      </p:cBhvr>
                                      <p:to>
                                        <p:strVal val="visible"/>
                                      </p:to>
                                    </p:set>
                                    <p:animEffect transition="in" filter="wipe(left)">
                                      <p:cBhvr>
                                        <p:cTn id="16" dur="500"/>
                                        <p:tgtEl>
                                          <p:spTgt spid="40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09"/>
                                        </p:tgtEl>
                                        <p:attrNameLst>
                                          <p:attrName>style.visibility</p:attrName>
                                        </p:attrNameLst>
                                      </p:cBhvr>
                                      <p:to>
                                        <p:strVal val="visible"/>
                                      </p:to>
                                    </p:set>
                                    <p:animEffect transition="in" filter="wipe(left)">
                                      <p:cBhvr>
                                        <p:cTn id="21" dur="500"/>
                                        <p:tgtEl>
                                          <p:spTgt spid="410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101"/>
                                        </p:tgtEl>
                                        <p:attrNameLst>
                                          <p:attrName>style.visibility</p:attrName>
                                        </p:attrNameLst>
                                      </p:cBhvr>
                                      <p:to>
                                        <p:strVal val="visible"/>
                                      </p:to>
                                    </p:set>
                                    <p:animEffect transition="in" filter="wipe(left)">
                                      <p:cBhvr>
                                        <p:cTn id="26" dur="500"/>
                                        <p:tgtEl>
                                          <p:spTgt spid="410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115"/>
                                        </p:tgtEl>
                                        <p:attrNameLst>
                                          <p:attrName>style.visibility</p:attrName>
                                        </p:attrNameLst>
                                      </p:cBhvr>
                                      <p:to>
                                        <p:strVal val="visible"/>
                                      </p:to>
                                    </p:set>
                                    <p:animEffect transition="in" filter="wipe(up)">
                                      <p:cBhvr>
                                        <p:cTn id="36" dur="500"/>
                                        <p:tgtEl>
                                          <p:spTgt spid="4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9" grpId="0"/>
      <p:bldP spid="4105" grpId="0"/>
      <p:bldP spid="13" grpId="0"/>
      <p:bldP spid="41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7" name="Object 3">
            <a:extLst>
              <a:ext uri="{FF2B5EF4-FFF2-40B4-BE49-F238E27FC236}">
                <a16:creationId xmlns:a16="http://schemas.microsoft.com/office/drawing/2014/main" id="{1D8A3BEC-E89A-4276-80C2-28E7372CC03D}"/>
              </a:ext>
            </a:extLst>
          </p:cNvPr>
          <p:cNvGraphicFramePr>
            <a:graphicFrameLocks noChangeAspect="1"/>
          </p:cNvGraphicFramePr>
          <p:nvPr>
            <p:extLst>
              <p:ext uri="{D42A27DB-BD31-4B8C-83A1-F6EECF244321}">
                <p14:modId xmlns:p14="http://schemas.microsoft.com/office/powerpoint/2010/main" val="952435021"/>
              </p:ext>
            </p:extLst>
          </p:nvPr>
        </p:nvGraphicFramePr>
        <p:xfrm>
          <a:off x="3054699" y="1168797"/>
          <a:ext cx="2260600" cy="2057400"/>
        </p:xfrm>
        <a:graphic>
          <a:graphicData uri="http://schemas.openxmlformats.org/presentationml/2006/ole">
            <mc:AlternateContent xmlns:mc="http://schemas.openxmlformats.org/markup-compatibility/2006">
              <mc:Choice xmlns:v="urn:schemas-microsoft-com:vml" Requires="v">
                <p:oleObj spid="_x0000_s5354" name="Equation" r:id="rId3" imgW="2260600" imgH="2057400" progId="Equation.DSMT4">
                  <p:embed/>
                </p:oleObj>
              </mc:Choice>
              <mc:Fallback>
                <p:oleObj name="Equation" r:id="rId3" imgW="2260600" imgH="2057400" progId="Equation.DSMT4">
                  <p:embed/>
                  <p:pic>
                    <p:nvPicPr>
                      <p:cNvPr id="6147" name="Object 3">
                        <a:extLst>
                          <a:ext uri="{FF2B5EF4-FFF2-40B4-BE49-F238E27FC236}">
                            <a16:creationId xmlns:a16="http://schemas.microsoft.com/office/drawing/2014/main" id="{1D8A3BEC-E89A-4276-80C2-28E7372CC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4699" y="1168797"/>
                        <a:ext cx="22606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 name="Text Box 4">
            <a:extLst>
              <a:ext uri="{FF2B5EF4-FFF2-40B4-BE49-F238E27FC236}">
                <a16:creationId xmlns:a16="http://schemas.microsoft.com/office/drawing/2014/main" id="{DC9D3B90-C6BB-4E31-97AA-F3A3C00BFFFA}"/>
              </a:ext>
            </a:extLst>
          </p:cNvPr>
          <p:cNvSpPr txBox="1">
            <a:spLocks noChangeArrowheads="1"/>
          </p:cNvSpPr>
          <p:nvPr/>
        </p:nvSpPr>
        <p:spPr bwMode="auto">
          <a:xfrm>
            <a:off x="0" y="591343"/>
            <a:ext cx="775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FF"/>
                </a:solidFill>
                <a:ea typeface="楷体_GB2312" pitchFamily="49" charset="-122"/>
              </a:rPr>
              <a:t>       例</a:t>
            </a:r>
            <a:r>
              <a:rPr lang="en-US" altLang="zh-CN" dirty="0">
                <a:solidFill>
                  <a:srgbClr val="000000"/>
                </a:solidFill>
                <a:ea typeface="楷体_GB2312" pitchFamily="49" charset="-122"/>
              </a:rPr>
              <a:t>  </a:t>
            </a:r>
            <a:r>
              <a:rPr lang="zh-CN" altLang="en-US" dirty="0">
                <a:solidFill>
                  <a:srgbClr val="000000"/>
                </a:solidFill>
                <a:ea typeface="楷体_GB2312" pitchFamily="49" charset="-122"/>
              </a:rPr>
              <a:t>求超定方程组</a:t>
            </a:r>
          </a:p>
        </p:txBody>
      </p:sp>
      <p:sp>
        <p:nvSpPr>
          <p:cNvPr id="6152" name="Text Box 5">
            <a:extLst>
              <a:ext uri="{FF2B5EF4-FFF2-40B4-BE49-F238E27FC236}">
                <a16:creationId xmlns:a16="http://schemas.microsoft.com/office/drawing/2014/main" id="{AF4C7E4B-E164-41C5-A12D-C0302F8A1A91}"/>
              </a:ext>
            </a:extLst>
          </p:cNvPr>
          <p:cNvSpPr txBox="1">
            <a:spLocks noChangeArrowheads="1"/>
          </p:cNvSpPr>
          <p:nvPr/>
        </p:nvSpPr>
        <p:spPr bwMode="auto">
          <a:xfrm>
            <a:off x="419100" y="3284538"/>
            <a:ext cx="83296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latin typeface="楷体_GB2312" pitchFamily="49" charset="-122"/>
                <a:ea typeface="楷体_GB2312" pitchFamily="49" charset="-122"/>
              </a:rPr>
              <a:t>的</a:t>
            </a:r>
            <a:r>
              <a:rPr lang="zh-CN" altLang="en-US">
                <a:solidFill>
                  <a:srgbClr val="0000FF"/>
                </a:solidFill>
                <a:latin typeface="楷体_GB2312" pitchFamily="49" charset="-122"/>
                <a:ea typeface="楷体_GB2312" pitchFamily="49" charset="-122"/>
              </a:rPr>
              <a:t>最小二乘解</a:t>
            </a:r>
            <a:r>
              <a:rPr lang="zh-CN" altLang="en-US">
                <a:solidFill>
                  <a:srgbClr val="000000"/>
                </a:solidFill>
                <a:latin typeface="楷体_GB2312" pitchFamily="49" charset="-122"/>
                <a:ea typeface="楷体_GB2312" pitchFamily="49" charset="-122"/>
              </a:rPr>
              <a:t>，并求</a:t>
            </a:r>
            <a:r>
              <a:rPr lang="zh-CN" altLang="en-US">
                <a:solidFill>
                  <a:srgbClr val="0000FF"/>
                </a:solidFill>
                <a:latin typeface="楷体_GB2312" pitchFamily="49" charset="-122"/>
                <a:ea typeface="楷体_GB2312" pitchFamily="49" charset="-122"/>
              </a:rPr>
              <a:t>误差平方和</a:t>
            </a:r>
            <a:r>
              <a:rPr lang="en-US" altLang="zh-CN">
                <a:solidFill>
                  <a:srgbClr val="000000"/>
                </a:solidFill>
                <a:latin typeface="楷体_GB2312" pitchFamily="49" charset="-122"/>
                <a:ea typeface="楷体_GB2312" pitchFamily="49" charset="-122"/>
              </a:rPr>
              <a:t>.</a:t>
            </a:r>
          </a:p>
        </p:txBody>
      </p:sp>
      <p:sp>
        <p:nvSpPr>
          <p:cNvPr id="6150" name="Text Box 7">
            <a:extLst>
              <a:ext uri="{FF2B5EF4-FFF2-40B4-BE49-F238E27FC236}">
                <a16:creationId xmlns:a16="http://schemas.microsoft.com/office/drawing/2014/main" id="{C819E49E-E76C-403C-8903-7DA305EBE09A}"/>
              </a:ext>
            </a:extLst>
          </p:cNvPr>
          <p:cNvSpPr txBox="1">
            <a:spLocks noChangeArrowheads="1"/>
          </p:cNvSpPr>
          <p:nvPr/>
        </p:nvSpPr>
        <p:spPr bwMode="auto">
          <a:xfrm>
            <a:off x="417513" y="3789363"/>
            <a:ext cx="8258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latin typeface="楷体_GB2312" pitchFamily="49" charset="-122"/>
                <a:ea typeface="楷体_GB2312" pitchFamily="49" charset="-122"/>
              </a:rPr>
              <a:t>　　解</a:t>
            </a:r>
            <a:r>
              <a:rPr lang="zh-CN" altLang="en-US">
                <a:solidFill>
                  <a:srgbClr val="000000"/>
                </a:solidFill>
                <a:latin typeface="楷体_GB2312" pitchFamily="49" charset="-122"/>
                <a:ea typeface="楷体_GB2312" pitchFamily="49" charset="-122"/>
              </a:rPr>
              <a:t> 方程组写成矩阵形式为</a:t>
            </a:r>
            <a:endParaRPr lang="zh-CN" altLang="en-US">
              <a:solidFill>
                <a:srgbClr val="000000"/>
              </a:solidFill>
              <a:latin typeface="楷体_GB2312" pitchFamily="49" charset="-122"/>
            </a:endParaRPr>
          </a:p>
        </p:txBody>
      </p:sp>
      <p:graphicFrame>
        <p:nvGraphicFramePr>
          <p:cNvPr id="6146" name="Object 8">
            <a:extLst>
              <a:ext uri="{FF2B5EF4-FFF2-40B4-BE49-F238E27FC236}">
                <a16:creationId xmlns:a16="http://schemas.microsoft.com/office/drawing/2014/main" id="{F8CB788F-C5BD-4576-8351-D61C4AADF3FB}"/>
              </a:ext>
            </a:extLst>
          </p:cNvPr>
          <p:cNvGraphicFramePr>
            <a:graphicFrameLocks noChangeAspect="1"/>
          </p:cNvGraphicFramePr>
          <p:nvPr/>
        </p:nvGraphicFramePr>
        <p:xfrm>
          <a:off x="1908175" y="4221163"/>
          <a:ext cx="4895850" cy="2181225"/>
        </p:xfrm>
        <a:graphic>
          <a:graphicData uri="http://schemas.openxmlformats.org/presentationml/2006/ole">
            <mc:AlternateContent xmlns:mc="http://schemas.openxmlformats.org/markup-compatibility/2006">
              <mc:Choice xmlns:v="urn:schemas-microsoft-com:vml" Requires="v">
                <p:oleObj spid="_x0000_s5355" name="Equation" r:id="rId5" imgW="1815840" imgH="927000" progId="Equation.DSMT4">
                  <p:embed/>
                </p:oleObj>
              </mc:Choice>
              <mc:Fallback>
                <p:oleObj name="Equation" r:id="rId5" imgW="1815840" imgH="927000" progId="Equation.DSMT4">
                  <p:embed/>
                  <p:pic>
                    <p:nvPicPr>
                      <p:cNvPr id="6146" name="Object 8">
                        <a:extLst>
                          <a:ext uri="{FF2B5EF4-FFF2-40B4-BE49-F238E27FC236}">
                            <a16:creationId xmlns:a16="http://schemas.microsoft.com/office/drawing/2014/main" id="{F8CB788F-C5BD-4576-8351-D61C4AADF3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4221163"/>
                        <a:ext cx="4895850" cy="218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wipe(left)">
                                      <p:cBhvr>
                                        <p:cTn id="7" dur="500"/>
                                        <p:tgtEl>
                                          <p:spTgt spid="61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wipe(left)">
                                      <p:cBhvr>
                                        <p:cTn id="12" dur="500"/>
                                        <p:tgtEl>
                                          <p:spTgt spid="61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wipe(left)">
                                      <p:cBhvr>
                                        <p:cTn id="17" dur="500"/>
                                        <p:tgtEl>
                                          <p:spTgt spid="61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wipe(left)">
                                      <p:cBhvr>
                                        <p:cTn id="22" dur="500"/>
                                        <p:tgtEl>
                                          <p:spTgt spid="61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146"/>
                                        </p:tgtEl>
                                        <p:attrNameLst>
                                          <p:attrName>style.visibility</p:attrName>
                                        </p:attrNameLst>
                                      </p:cBhvr>
                                      <p:to>
                                        <p:strVal val="visible"/>
                                      </p:to>
                                    </p:set>
                                    <p:animEffect transition="in" filter="wipe(left)">
                                      <p:cBhvr>
                                        <p:cTn id="2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p:bldP spid="6152" grpId="0"/>
      <p:bldP spid="61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a:extLst>
              <a:ext uri="{FF2B5EF4-FFF2-40B4-BE49-F238E27FC236}">
                <a16:creationId xmlns:a16="http://schemas.microsoft.com/office/drawing/2014/main" id="{9EA95708-9040-462F-AD96-84556DAFA872}"/>
              </a:ext>
            </a:extLst>
          </p:cNvPr>
          <p:cNvGraphicFramePr>
            <a:graphicFrameLocks noChangeAspect="1"/>
          </p:cNvGraphicFramePr>
          <p:nvPr/>
        </p:nvGraphicFramePr>
        <p:xfrm>
          <a:off x="2773363" y="1196975"/>
          <a:ext cx="3454400" cy="2032000"/>
        </p:xfrm>
        <a:graphic>
          <a:graphicData uri="http://schemas.openxmlformats.org/presentationml/2006/ole">
            <mc:AlternateContent xmlns:mc="http://schemas.openxmlformats.org/markup-compatibility/2006">
              <mc:Choice xmlns:v="urn:schemas-microsoft-com:vml" Requires="v">
                <p:oleObj spid="_x0000_s6378" name="Equation" r:id="rId3" imgW="2692400" imgH="2032000" progId="Equation.DSMT4">
                  <p:embed/>
                </p:oleObj>
              </mc:Choice>
              <mc:Fallback>
                <p:oleObj name="Equation" r:id="rId3" imgW="2692400" imgH="2032000" progId="Equation.DSMT4">
                  <p:embed/>
                  <p:pic>
                    <p:nvPicPr>
                      <p:cNvPr id="7170" name="Object 2">
                        <a:extLst>
                          <a:ext uri="{FF2B5EF4-FFF2-40B4-BE49-F238E27FC236}">
                            <a16:creationId xmlns:a16="http://schemas.microsoft.com/office/drawing/2014/main" id="{9EA95708-9040-462F-AD96-84556DAFA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1196975"/>
                        <a:ext cx="345440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 name="Text Box 4">
            <a:extLst>
              <a:ext uri="{FF2B5EF4-FFF2-40B4-BE49-F238E27FC236}">
                <a16:creationId xmlns:a16="http://schemas.microsoft.com/office/drawing/2014/main" id="{1E80AE7F-001A-42AE-80C8-92E7EE725DB6}"/>
              </a:ext>
            </a:extLst>
          </p:cNvPr>
          <p:cNvSpPr txBox="1">
            <a:spLocks noChangeArrowheads="1"/>
          </p:cNvSpPr>
          <p:nvPr/>
        </p:nvSpPr>
        <p:spPr bwMode="auto">
          <a:xfrm>
            <a:off x="395288" y="3213100"/>
            <a:ext cx="8435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ea typeface="楷体_GB2312" pitchFamily="49" charset="-122"/>
              </a:rPr>
              <a:t>正规方程组为  </a:t>
            </a:r>
            <a:r>
              <a:rPr lang="en-US" altLang="zh-CN" i="1">
                <a:solidFill>
                  <a:srgbClr val="000000"/>
                </a:solidFill>
                <a:ea typeface="楷体_GB2312" pitchFamily="49" charset="-122"/>
              </a:rPr>
              <a:t>A</a:t>
            </a:r>
            <a:r>
              <a:rPr lang="en-US" altLang="zh-CN" i="1" baseline="30000">
                <a:solidFill>
                  <a:srgbClr val="000000"/>
                </a:solidFill>
                <a:ea typeface="楷体_GB2312" pitchFamily="49" charset="-122"/>
              </a:rPr>
              <a:t>T</a:t>
            </a:r>
            <a:r>
              <a:rPr lang="en-US" altLang="zh-CN" i="1">
                <a:solidFill>
                  <a:srgbClr val="000000"/>
                </a:solidFill>
                <a:ea typeface="楷体_GB2312" pitchFamily="49" charset="-122"/>
              </a:rPr>
              <a:t>Ax</a:t>
            </a:r>
            <a:r>
              <a:rPr lang="en-US" altLang="zh-CN">
                <a:solidFill>
                  <a:srgbClr val="000000"/>
                </a:solidFill>
                <a:ea typeface="楷体_GB2312" pitchFamily="49" charset="-122"/>
              </a:rPr>
              <a:t>=</a:t>
            </a:r>
            <a:r>
              <a:rPr lang="en-US" altLang="zh-CN" i="1">
                <a:solidFill>
                  <a:srgbClr val="000000"/>
                </a:solidFill>
                <a:ea typeface="楷体_GB2312" pitchFamily="49" charset="-122"/>
              </a:rPr>
              <a:t>A</a:t>
            </a:r>
            <a:r>
              <a:rPr lang="en-US" altLang="zh-CN" i="1" baseline="30000">
                <a:solidFill>
                  <a:srgbClr val="000000"/>
                </a:solidFill>
                <a:ea typeface="楷体_GB2312" pitchFamily="49" charset="-122"/>
              </a:rPr>
              <a:t>T</a:t>
            </a:r>
            <a:r>
              <a:rPr lang="en-US" altLang="zh-CN" i="1">
                <a:solidFill>
                  <a:srgbClr val="000000"/>
                </a:solidFill>
                <a:ea typeface="楷体_GB2312" pitchFamily="49" charset="-122"/>
              </a:rPr>
              <a:t>b</a:t>
            </a:r>
            <a:r>
              <a:rPr lang="zh-CN" altLang="en-US">
                <a:solidFill>
                  <a:srgbClr val="000000"/>
                </a:solidFill>
                <a:ea typeface="楷体_GB2312" pitchFamily="49" charset="-122"/>
              </a:rPr>
              <a:t>，即</a:t>
            </a:r>
          </a:p>
        </p:txBody>
      </p:sp>
      <p:graphicFrame>
        <p:nvGraphicFramePr>
          <p:cNvPr id="7171" name="Object 5">
            <a:extLst>
              <a:ext uri="{FF2B5EF4-FFF2-40B4-BE49-F238E27FC236}">
                <a16:creationId xmlns:a16="http://schemas.microsoft.com/office/drawing/2014/main" id="{75C3A6FC-012B-4DC1-8E73-2A08D9C91233}"/>
              </a:ext>
            </a:extLst>
          </p:cNvPr>
          <p:cNvGraphicFramePr>
            <a:graphicFrameLocks noChangeAspect="1"/>
          </p:cNvGraphicFramePr>
          <p:nvPr/>
        </p:nvGraphicFramePr>
        <p:xfrm>
          <a:off x="323850" y="3860800"/>
          <a:ext cx="8351838" cy="2016125"/>
        </p:xfrm>
        <a:graphic>
          <a:graphicData uri="http://schemas.openxmlformats.org/presentationml/2006/ole">
            <mc:AlternateContent xmlns:mc="http://schemas.openxmlformats.org/markup-compatibility/2006">
              <mc:Choice xmlns:v="urn:schemas-microsoft-com:vml" Requires="v">
                <p:oleObj spid="_x0000_s6379" name="Equation" r:id="rId5" imgW="7556500" imgH="2032000" progId="Equation.DSMT4">
                  <p:embed/>
                </p:oleObj>
              </mc:Choice>
              <mc:Fallback>
                <p:oleObj name="Equation" r:id="rId5" imgW="7556500" imgH="2032000" progId="Equation.DSMT4">
                  <p:embed/>
                  <p:pic>
                    <p:nvPicPr>
                      <p:cNvPr id="7171" name="Object 5">
                        <a:extLst>
                          <a:ext uri="{FF2B5EF4-FFF2-40B4-BE49-F238E27FC236}">
                            <a16:creationId xmlns:a16="http://schemas.microsoft.com/office/drawing/2014/main" id="{75C3A6FC-012B-4DC1-8E73-2A08D9C912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860800"/>
                        <a:ext cx="8351838" cy="201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left)">
                                      <p:cBhvr>
                                        <p:cTn id="7" dur="500"/>
                                        <p:tgtEl>
                                          <p:spTgt spid="71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wipe(left)">
                                      <p:cBhvr>
                                        <p:cTn id="12"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3">
            <a:extLst>
              <a:ext uri="{FF2B5EF4-FFF2-40B4-BE49-F238E27FC236}">
                <a16:creationId xmlns:a16="http://schemas.microsoft.com/office/drawing/2014/main" id="{4438D10F-135C-4587-9818-1CBC269CE910}"/>
              </a:ext>
            </a:extLst>
          </p:cNvPr>
          <p:cNvSpPr txBox="1">
            <a:spLocks noChangeArrowheads="1"/>
          </p:cNvSpPr>
          <p:nvPr/>
        </p:nvSpPr>
        <p:spPr bwMode="auto">
          <a:xfrm>
            <a:off x="457200" y="1412875"/>
            <a:ext cx="4186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ea typeface="楷体_GB2312" pitchFamily="49" charset="-122"/>
              </a:rPr>
              <a:t>即有</a:t>
            </a:r>
          </a:p>
        </p:txBody>
      </p:sp>
      <p:graphicFrame>
        <p:nvGraphicFramePr>
          <p:cNvPr id="8196" name="Object 4">
            <a:extLst>
              <a:ext uri="{FF2B5EF4-FFF2-40B4-BE49-F238E27FC236}">
                <a16:creationId xmlns:a16="http://schemas.microsoft.com/office/drawing/2014/main" id="{DC60555D-EA38-4C04-B1C8-8F294F8E4942}"/>
              </a:ext>
            </a:extLst>
          </p:cNvPr>
          <p:cNvGraphicFramePr>
            <a:graphicFrameLocks noChangeAspect="1"/>
          </p:cNvGraphicFramePr>
          <p:nvPr/>
        </p:nvGraphicFramePr>
        <p:xfrm>
          <a:off x="1395413" y="1133475"/>
          <a:ext cx="3897312" cy="1122363"/>
        </p:xfrm>
        <a:graphic>
          <a:graphicData uri="http://schemas.openxmlformats.org/presentationml/2006/ole">
            <mc:AlternateContent xmlns:mc="http://schemas.openxmlformats.org/markup-compatibility/2006">
              <mc:Choice xmlns:v="urn:schemas-microsoft-com:vml" Requires="v">
                <p:oleObj spid="_x0000_s7750" name="Equation" r:id="rId3" imgW="1434960" imgH="482400" progId="Equation.DSMT4">
                  <p:embed/>
                </p:oleObj>
              </mc:Choice>
              <mc:Fallback>
                <p:oleObj name="Equation" r:id="rId3" imgW="1434960" imgH="482400" progId="Equation.DSMT4">
                  <p:embed/>
                  <p:pic>
                    <p:nvPicPr>
                      <p:cNvPr id="8196" name="Object 4">
                        <a:extLst>
                          <a:ext uri="{FF2B5EF4-FFF2-40B4-BE49-F238E27FC236}">
                            <a16:creationId xmlns:a16="http://schemas.microsoft.com/office/drawing/2014/main" id="{DC60555D-EA38-4C04-B1C8-8F294F8E4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413" y="1133475"/>
                        <a:ext cx="3897312" cy="112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2" name="Text Box 5">
            <a:extLst>
              <a:ext uri="{FF2B5EF4-FFF2-40B4-BE49-F238E27FC236}">
                <a16:creationId xmlns:a16="http://schemas.microsoft.com/office/drawing/2014/main" id="{6DA9BE07-CA4A-4C9E-BB91-C6FC254EF3D7}"/>
              </a:ext>
            </a:extLst>
          </p:cNvPr>
          <p:cNvSpPr txBox="1">
            <a:spLocks noChangeArrowheads="1"/>
          </p:cNvSpPr>
          <p:nvPr/>
        </p:nvSpPr>
        <p:spPr bwMode="auto">
          <a:xfrm>
            <a:off x="5646738" y="1052513"/>
            <a:ext cx="33893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ea typeface="楷体_GB2312" pitchFamily="49" charset="-122"/>
              </a:rPr>
              <a:t>解得</a:t>
            </a:r>
            <a:r>
              <a:rPr lang="zh-CN" altLang="en-US">
                <a:solidFill>
                  <a:srgbClr val="0000FF"/>
                </a:solidFill>
                <a:ea typeface="楷体_GB2312" pitchFamily="49" charset="-122"/>
              </a:rPr>
              <a:t>最小二乘解</a:t>
            </a:r>
            <a:r>
              <a:rPr lang="zh-CN" altLang="en-US">
                <a:solidFill>
                  <a:srgbClr val="000000"/>
                </a:solidFill>
                <a:ea typeface="楷体_GB2312" pitchFamily="49" charset="-122"/>
              </a:rPr>
              <a:t>为</a:t>
            </a:r>
          </a:p>
        </p:txBody>
      </p:sp>
      <p:graphicFrame>
        <p:nvGraphicFramePr>
          <p:cNvPr id="8197" name="Object 6">
            <a:extLst>
              <a:ext uri="{FF2B5EF4-FFF2-40B4-BE49-F238E27FC236}">
                <a16:creationId xmlns:a16="http://schemas.microsoft.com/office/drawing/2014/main" id="{612D68D9-1C3C-41DC-A7CE-9D87A4EE0F42}"/>
              </a:ext>
            </a:extLst>
          </p:cNvPr>
          <p:cNvGraphicFramePr>
            <a:graphicFrameLocks noChangeAspect="1"/>
          </p:cNvGraphicFramePr>
          <p:nvPr/>
        </p:nvGraphicFramePr>
        <p:xfrm>
          <a:off x="6227763" y="1628775"/>
          <a:ext cx="1828800" cy="968375"/>
        </p:xfrm>
        <a:graphic>
          <a:graphicData uri="http://schemas.openxmlformats.org/presentationml/2006/ole">
            <mc:AlternateContent xmlns:mc="http://schemas.openxmlformats.org/markup-compatibility/2006">
              <mc:Choice xmlns:v="urn:schemas-microsoft-com:vml" Requires="v">
                <p:oleObj spid="_x0000_s7751" name="Equation" r:id="rId5" imgW="1917700" imgH="1016000" progId="Equation.DSMT4">
                  <p:embed/>
                </p:oleObj>
              </mc:Choice>
              <mc:Fallback>
                <p:oleObj name="Equation" r:id="rId5" imgW="1917700" imgH="1016000" progId="Equation.DSMT4">
                  <p:embed/>
                  <p:pic>
                    <p:nvPicPr>
                      <p:cNvPr id="8197" name="Object 6">
                        <a:extLst>
                          <a:ext uri="{FF2B5EF4-FFF2-40B4-BE49-F238E27FC236}">
                            <a16:creationId xmlns:a16="http://schemas.microsoft.com/office/drawing/2014/main" id="{612D68D9-1C3C-41DC-A7CE-9D87A4EE0F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763" y="1628775"/>
                        <a:ext cx="1828800"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0" name="Text Box 8">
            <a:extLst>
              <a:ext uri="{FF2B5EF4-FFF2-40B4-BE49-F238E27FC236}">
                <a16:creationId xmlns:a16="http://schemas.microsoft.com/office/drawing/2014/main" id="{2CDFFC3B-F8BA-414C-9626-39D6E3EBB3DF}"/>
              </a:ext>
            </a:extLst>
          </p:cNvPr>
          <p:cNvSpPr txBox="1">
            <a:spLocks noChangeArrowheads="1"/>
          </p:cNvSpPr>
          <p:nvPr/>
        </p:nvSpPr>
        <p:spPr bwMode="auto">
          <a:xfrm>
            <a:off x="395288" y="4292600"/>
            <a:ext cx="8286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ea typeface="楷体_GB2312" pitchFamily="49" charset="-122"/>
              </a:rPr>
              <a:t>故</a:t>
            </a:r>
            <a:r>
              <a:rPr lang="zh-CN" altLang="en-US">
                <a:solidFill>
                  <a:srgbClr val="0000FF"/>
                </a:solidFill>
                <a:ea typeface="楷体_GB2312" pitchFamily="49" charset="-122"/>
              </a:rPr>
              <a:t>误差平方和</a:t>
            </a:r>
            <a:r>
              <a:rPr lang="zh-CN" altLang="en-US">
                <a:solidFill>
                  <a:srgbClr val="000000"/>
                </a:solidFill>
                <a:ea typeface="楷体_GB2312" pitchFamily="49" charset="-122"/>
              </a:rPr>
              <a:t>为</a:t>
            </a:r>
          </a:p>
        </p:txBody>
      </p:sp>
      <p:graphicFrame>
        <p:nvGraphicFramePr>
          <p:cNvPr id="8195" name="Object 9">
            <a:extLst>
              <a:ext uri="{FF2B5EF4-FFF2-40B4-BE49-F238E27FC236}">
                <a16:creationId xmlns:a16="http://schemas.microsoft.com/office/drawing/2014/main" id="{C962F859-B455-4FF1-81B4-EFADFD795C72}"/>
              </a:ext>
            </a:extLst>
          </p:cNvPr>
          <p:cNvGraphicFramePr>
            <a:graphicFrameLocks noChangeAspect="1"/>
          </p:cNvGraphicFramePr>
          <p:nvPr/>
        </p:nvGraphicFramePr>
        <p:xfrm>
          <a:off x="358775" y="5054600"/>
          <a:ext cx="8677275" cy="966788"/>
        </p:xfrm>
        <a:graphic>
          <a:graphicData uri="http://schemas.openxmlformats.org/presentationml/2006/ole">
            <mc:AlternateContent xmlns:mc="http://schemas.openxmlformats.org/markup-compatibility/2006">
              <mc:Choice xmlns:v="urn:schemas-microsoft-com:vml" Requires="v">
                <p:oleObj spid="_x0000_s7752" name="Equation" r:id="rId7" imgW="4114800" imgH="457200" progId="Equation.DSMT4">
                  <p:embed/>
                </p:oleObj>
              </mc:Choice>
              <mc:Fallback>
                <p:oleObj name="Equation" r:id="rId7" imgW="4114800" imgH="457200" progId="Equation.DSMT4">
                  <p:embed/>
                  <p:pic>
                    <p:nvPicPr>
                      <p:cNvPr id="8195" name="Object 9">
                        <a:extLst>
                          <a:ext uri="{FF2B5EF4-FFF2-40B4-BE49-F238E27FC236}">
                            <a16:creationId xmlns:a16="http://schemas.microsoft.com/office/drawing/2014/main" id="{C962F859-B455-4FF1-81B4-EFADFD795C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775" y="5054600"/>
                        <a:ext cx="8677275" cy="96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5" name="Text Box 3">
            <a:extLst>
              <a:ext uri="{FF2B5EF4-FFF2-40B4-BE49-F238E27FC236}">
                <a16:creationId xmlns:a16="http://schemas.microsoft.com/office/drawing/2014/main" id="{F52BBDA1-D0AE-4E1D-8D5D-702F2A55D4DB}"/>
              </a:ext>
            </a:extLst>
          </p:cNvPr>
          <p:cNvSpPr txBox="1">
            <a:spLocks noChangeArrowheads="1"/>
          </p:cNvSpPr>
          <p:nvPr/>
        </p:nvSpPr>
        <p:spPr bwMode="auto">
          <a:xfrm>
            <a:off x="468313" y="2276475"/>
            <a:ext cx="4186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ea typeface="楷体_GB2312" pitchFamily="49" charset="-122"/>
              </a:rPr>
              <a:t>此时有</a:t>
            </a:r>
          </a:p>
        </p:txBody>
      </p:sp>
      <p:graphicFrame>
        <p:nvGraphicFramePr>
          <p:cNvPr id="8206" name="Object 3">
            <a:extLst>
              <a:ext uri="{FF2B5EF4-FFF2-40B4-BE49-F238E27FC236}">
                <a16:creationId xmlns:a16="http://schemas.microsoft.com/office/drawing/2014/main" id="{4A88BC3C-1BAD-46D8-9FA9-DF9F18FCC66C}"/>
              </a:ext>
            </a:extLst>
          </p:cNvPr>
          <p:cNvGraphicFramePr>
            <a:graphicFrameLocks noChangeAspect="1"/>
          </p:cNvGraphicFramePr>
          <p:nvPr/>
        </p:nvGraphicFramePr>
        <p:xfrm>
          <a:off x="2003425" y="2247900"/>
          <a:ext cx="3792538" cy="2063750"/>
        </p:xfrm>
        <a:graphic>
          <a:graphicData uri="http://schemas.openxmlformats.org/presentationml/2006/ole">
            <mc:AlternateContent xmlns:mc="http://schemas.openxmlformats.org/markup-compatibility/2006">
              <mc:Choice xmlns:v="urn:schemas-microsoft-com:vml" Requires="v">
                <p:oleObj spid="_x0000_s7753" name="Equation" r:id="rId9" imgW="1752480" imgH="952200" progId="Equation.DSMT4">
                  <p:embed/>
                </p:oleObj>
              </mc:Choice>
              <mc:Fallback>
                <p:oleObj name="Equation" r:id="rId9" imgW="1752480" imgH="952200" progId="Equation.DSMT4">
                  <p:embed/>
                  <p:pic>
                    <p:nvPicPr>
                      <p:cNvPr id="8206" name="Object 3">
                        <a:extLst>
                          <a:ext uri="{FF2B5EF4-FFF2-40B4-BE49-F238E27FC236}">
                            <a16:creationId xmlns:a16="http://schemas.microsoft.com/office/drawing/2014/main" id="{4A88BC3C-1BAD-46D8-9FA9-DF9F18FCC6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3425" y="2247900"/>
                        <a:ext cx="3792538" cy="206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7" name="Object 7">
            <a:extLst>
              <a:ext uri="{FF2B5EF4-FFF2-40B4-BE49-F238E27FC236}">
                <a16:creationId xmlns:a16="http://schemas.microsoft.com/office/drawing/2014/main" id="{500C4DAD-CF48-47CB-A00C-EC57A4B33D64}"/>
              </a:ext>
            </a:extLst>
          </p:cNvPr>
          <p:cNvGraphicFramePr>
            <a:graphicFrameLocks noChangeAspect="1"/>
          </p:cNvGraphicFramePr>
          <p:nvPr/>
        </p:nvGraphicFramePr>
        <p:xfrm>
          <a:off x="3184525" y="4181475"/>
          <a:ext cx="5616575" cy="855663"/>
        </p:xfrm>
        <a:graphic>
          <a:graphicData uri="http://schemas.openxmlformats.org/presentationml/2006/ole">
            <mc:AlternateContent xmlns:mc="http://schemas.openxmlformats.org/markup-compatibility/2006">
              <mc:Choice xmlns:v="urn:schemas-microsoft-com:vml" Requires="v">
                <p:oleObj spid="_x0000_s7754" name="Equation" r:id="rId11" imgW="2768400" imgH="431640" progId="Equation.DSMT4">
                  <p:embed/>
                </p:oleObj>
              </mc:Choice>
              <mc:Fallback>
                <p:oleObj name="Equation" r:id="rId11" imgW="2768400" imgH="431640" progId="Equation.DSMT4">
                  <p:embed/>
                  <p:pic>
                    <p:nvPicPr>
                      <p:cNvPr id="8207" name="Object 7">
                        <a:extLst>
                          <a:ext uri="{FF2B5EF4-FFF2-40B4-BE49-F238E27FC236}">
                            <a16:creationId xmlns:a16="http://schemas.microsoft.com/office/drawing/2014/main" id="{500C4DAD-CF48-47CB-A00C-EC57A4B33D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4525" y="4181475"/>
                        <a:ext cx="5616575"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01"/>
                                        </p:tgtEl>
                                        <p:attrNameLst>
                                          <p:attrName>style.visibility</p:attrName>
                                        </p:attrNameLst>
                                      </p:cBhvr>
                                      <p:to>
                                        <p:strVal val="visible"/>
                                      </p:to>
                                    </p:set>
                                    <p:animEffect transition="in" filter="wipe(left)">
                                      <p:cBhvr>
                                        <p:cTn id="7" dur="500"/>
                                        <p:tgtEl>
                                          <p:spTgt spid="82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wipe(left)">
                                      <p:cBhvr>
                                        <p:cTn id="12" dur="500"/>
                                        <p:tgtEl>
                                          <p:spTgt spid="81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02"/>
                                        </p:tgtEl>
                                        <p:attrNameLst>
                                          <p:attrName>style.visibility</p:attrName>
                                        </p:attrNameLst>
                                      </p:cBhvr>
                                      <p:to>
                                        <p:strVal val="visible"/>
                                      </p:to>
                                    </p:set>
                                    <p:animEffect transition="in" filter="wipe(left)">
                                      <p:cBhvr>
                                        <p:cTn id="17" dur="500"/>
                                        <p:tgtEl>
                                          <p:spTgt spid="82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197"/>
                                        </p:tgtEl>
                                        <p:attrNameLst>
                                          <p:attrName>style.visibility</p:attrName>
                                        </p:attrNameLst>
                                      </p:cBhvr>
                                      <p:to>
                                        <p:strVal val="visible"/>
                                      </p:to>
                                    </p:set>
                                    <p:animEffect transition="in" filter="wipe(left)">
                                      <p:cBhvr>
                                        <p:cTn id="22" dur="500"/>
                                        <p:tgtEl>
                                          <p:spTgt spid="81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05"/>
                                        </p:tgtEl>
                                        <p:attrNameLst>
                                          <p:attrName>style.visibility</p:attrName>
                                        </p:attrNameLst>
                                      </p:cBhvr>
                                      <p:to>
                                        <p:strVal val="visible"/>
                                      </p:to>
                                    </p:set>
                                    <p:animEffect transition="in" filter="wipe(left)">
                                      <p:cBhvr>
                                        <p:cTn id="27" dur="500"/>
                                        <p:tgtEl>
                                          <p:spTgt spid="820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206"/>
                                        </p:tgtEl>
                                        <p:attrNameLst>
                                          <p:attrName>style.visibility</p:attrName>
                                        </p:attrNameLst>
                                      </p:cBhvr>
                                      <p:to>
                                        <p:strVal val="visible"/>
                                      </p:to>
                                    </p:set>
                                    <p:animEffect transition="in" filter="wipe(left)">
                                      <p:cBhvr>
                                        <p:cTn id="32" dur="500"/>
                                        <p:tgtEl>
                                          <p:spTgt spid="82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200"/>
                                        </p:tgtEl>
                                        <p:attrNameLst>
                                          <p:attrName>style.visibility</p:attrName>
                                        </p:attrNameLst>
                                      </p:cBhvr>
                                      <p:to>
                                        <p:strVal val="visible"/>
                                      </p:to>
                                    </p:set>
                                    <p:animEffect transition="in" filter="wipe(left)">
                                      <p:cBhvr>
                                        <p:cTn id="37" dur="500"/>
                                        <p:tgtEl>
                                          <p:spTgt spid="82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207"/>
                                        </p:tgtEl>
                                        <p:attrNameLst>
                                          <p:attrName>style.visibility</p:attrName>
                                        </p:attrNameLst>
                                      </p:cBhvr>
                                      <p:to>
                                        <p:strVal val="visible"/>
                                      </p:to>
                                    </p:set>
                                    <p:animEffect transition="in" filter="wipe(left)">
                                      <p:cBhvr>
                                        <p:cTn id="42" dur="500"/>
                                        <p:tgtEl>
                                          <p:spTgt spid="82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8195"/>
                                        </p:tgtEl>
                                        <p:attrNameLst>
                                          <p:attrName>style.visibility</p:attrName>
                                        </p:attrNameLst>
                                      </p:cBhvr>
                                      <p:to>
                                        <p:strVal val="visible"/>
                                      </p:to>
                                    </p:set>
                                    <p:animEffect transition="in" filter="wipe(left)">
                                      <p:cBhvr>
                                        <p:cTn id="4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1" grpId="0"/>
      <p:bldP spid="8202" grpId="0"/>
      <p:bldP spid="8200" grpId="0"/>
      <p:bldP spid="820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1126F2A-AA43-4DE1-82E8-01AF5BDEC989}"/>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7" name="Picture 12" descr="underline_base">
            <a:extLst>
              <a:ext uri="{FF2B5EF4-FFF2-40B4-BE49-F238E27FC236}">
                <a16:creationId xmlns:a16="http://schemas.microsoft.com/office/drawing/2014/main" id="{2AE82E7D-30B8-4B38-BA1C-2F6D2B063F8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内容占位符 7">
            <a:extLst>
              <a:ext uri="{FF2B5EF4-FFF2-40B4-BE49-F238E27FC236}">
                <a16:creationId xmlns:a16="http://schemas.microsoft.com/office/drawing/2014/main" id="{7DCF1BFF-7F95-4983-99C1-511B2A703924}"/>
              </a:ext>
            </a:extLst>
          </p:cNvPr>
          <p:cNvPicPr>
            <a:picLocks noGrp="1" noChangeAspect="1"/>
          </p:cNvPicPr>
          <p:nvPr>
            <p:ph idx="1"/>
          </p:nvPr>
        </p:nvPicPr>
        <p:blipFill>
          <a:blip r:embed="rId3"/>
          <a:stretch>
            <a:fillRect/>
          </a:stretch>
        </p:blipFill>
        <p:spPr>
          <a:xfrm>
            <a:off x="495135" y="1980552"/>
            <a:ext cx="7756302" cy="3254640"/>
          </a:xfrm>
          <a:prstGeom prst="rect">
            <a:avLst/>
          </a:prstGeom>
        </p:spPr>
      </p:pic>
    </p:spTree>
    <p:extLst>
      <p:ext uri="{BB962C8B-B14F-4D97-AF65-F5344CB8AC3E}">
        <p14:creationId xmlns:p14="http://schemas.microsoft.com/office/powerpoint/2010/main" val="3113580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679697" y="1139308"/>
            <a:ext cx="4973231" cy="3729923"/>
          </a:xfrm>
          <a:prstGeom prst="rect">
            <a:avLst/>
          </a:prstGeom>
        </p:spPr>
      </p:pic>
      <p:sp>
        <p:nvSpPr>
          <p:cNvPr id="6" name="Rectangle 2">
            <a:extLst>
              <a:ext uri="{FF2B5EF4-FFF2-40B4-BE49-F238E27FC236}">
                <a16:creationId xmlns:a16="http://schemas.microsoft.com/office/drawing/2014/main" id="{11126F2A-AA43-4DE1-82E8-01AF5BDEC989}"/>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7" name="Picture 12" descr="underline_base">
            <a:extLst>
              <a:ext uri="{FF2B5EF4-FFF2-40B4-BE49-F238E27FC236}">
                <a16:creationId xmlns:a16="http://schemas.microsoft.com/office/drawing/2014/main" id="{2AE82E7D-30B8-4B38-BA1C-2F6D2B063F8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6719F6A-4981-4F81-BBFE-7B0CD09681D1}"/>
              </a:ext>
            </a:extLst>
          </p:cNvPr>
          <p:cNvPicPr>
            <a:picLocks noChangeAspect="1"/>
          </p:cNvPicPr>
          <p:nvPr/>
        </p:nvPicPr>
        <p:blipFill>
          <a:blip r:embed="rId4"/>
          <a:stretch>
            <a:fillRect/>
          </a:stretch>
        </p:blipFill>
        <p:spPr>
          <a:xfrm>
            <a:off x="1045001" y="5112714"/>
            <a:ext cx="6889959" cy="1599305"/>
          </a:xfrm>
          <a:prstGeom prst="rect">
            <a:avLst/>
          </a:prstGeom>
        </p:spPr>
      </p:pic>
    </p:spTree>
    <p:extLst>
      <p:ext uri="{BB962C8B-B14F-4D97-AF65-F5344CB8AC3E}">
        <p14:creationId xmlns:p14="http://schemas.microsoft.com/office/powerpoint/2010/main" val="2201547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71177" y="1536088"/>
            <a:ext cx="5074545" cy="4814470"/>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kumimoji="1" lang="zh-CN" altLang="en-US" dirty="0"/>
              <a:t>注解：</a:t>
            </a:r>
          </a:p>
          <a:p>
            <a:pPr lvl="1">
              <a:lnSpc>
                <a:spcPct val="150000"/>
              </a:lnSpc>
            </a:pPr>
            <a:r>
              <a:rPr kumimoji="1" lang="zh-CN" altLang="en-US" dirty="0"/>
              <a:t>可以看成最小化像素误差的非线性优化</a:t>
            </a:r>
          </a:p>
          <a:p>
            <a:pPr lvl="1">
              <a:lnSpc>
                <a:spcPct val="150000"/>
              </a:lnSpc>
            </a:pPr>
            <a:r>
              <a:rPr kumimoji="1" lang="zh-CN" altLang="en-US" dirty="0"/>
              <a:t>每次使用了</a:t>
            </a:r>
            <a:r>
              <a:rPr kumimoji="1" lang="en-US" altLang="zh-CN" dirty="0"/>
              <a:t>Taylor</a:t>
            </a:r>
            <a:r>
              <a:rPr kumimoji="1" lang="zh-CN" altLang="en-US" dirty="0"/>
              <a:t>一阶近似，在离优化点较远时效果不佳，往往需要迭代多次</a:t>
            </a:r>
          </a:p>
          <a:p>
            <a:pPr lvl="1">
              <a:lnSpc>
                <a:spcPct val="150000"/>
              </a:lnSpc>
            </a:pPr>
            <a:r>
              <a:rPr kumimoji="1" lang="zh-CN" altLang="en-US" dirty="0"/>
              <a:t>运动较大时要使用金字塔</a:t>
            </a:r>
          </a:p>
          <a:p>
            <a:pPr lvl="1">
              <a:lnSpc>
                <a:spcPct val="150000"/>
              </a:lnSpc>
            </a:pPr>
            <a:r>
              <a:rPr kumimoji="1" lang="zh-CN" altLang="en-US" dirty="0"/>
              <a:t>可以用于跟踪图像中的稀疏关键点的运动轨迹</a:t>
            </a:r>
            <a:endParaRPr kumimoji="1" lang="en-US" altLang="zh-CN" dirty="0"/>
          </a:p>
          <a:p>
            <a:pPr lvl="1">
              <a:lnSpc>
                <a:spcPct val="150000"/>
              </a:lnSpc>
            </a:pPr>
            <a:r>
              <a:rPr kumimoji="1" lang="zh-CN" altLang="en-US" dirty="0"/>
              <a:t>得到配对点后，后续计算与特征法</a:t>
            </a:r>
            <a:r>
              <a:rPr kumimoji="1" lang="en-US" altLang="zh-CN" dirty="0"/>
              <a:t>VO</a:t>
            </a:r>
            <a:r>
              <a:rPr kumimoji="1" lang="zh-CN" altLang="en-US" dirty="0"/>
              <a:t>中相同</a:t>
            </a:r>
            <a:endParaRPr kumimoji="1" lang="en-US" altLang="zh-CN" dirty="0"/>
          </a:p>
          <a:p>
            <a:pPr lvl="1">
              <a:lnSpc>
                <a:spcPct val="150000"/>
              </a:lnSpc>
            </a:pPr>
            <a:r>
              <a:rPr kumimoji="1" lang="zh-CN" altLang="en-US" dirty="0"/>
              <a:t>按方法可分为正向</a:t>
            </a:r>
            <a:r>
              <a:rPr kumimoji="1" lang="en-US" altLang="zh-CN" dirty="0"/>
              <a:t>/</a:t>
            </a:r>
            <a:r>
              <a:rPr kumimoji="1" lang="zh-CN" altLang="en-US" dirty="0"/>
              <a:t>反向</a:t>
            </a:r>
            <a:r>
              <a:rPr kumimoji="1" lang="en-US" altLang="zh-CN" dirty="0"/>
              <a:t>+</a:t>
            </a:r>
            <a:r>
              <a:rPr kumimoji="1" lang="zh-CN" altLang="en-US" dirty="0"/>
              <a:t>平移</a:t>
            </a:r>
            <a:r>
              <a:rPr kumimoji="1" lang="en-US" altLang="zh-CN" dirty="0"/>
              <a:t>/</a:t>
            </a:r>
            <a:r>
              <a:rPr kumimoji="1" lang="zh-CN" altLang="en-US" dirty="0"/>
              <a:t>组合的方式</a:t>
            </a:r>
          </a:p>
          <a:p>
            <a:pPr lvl="1">
              <a:lnSpc>
                <a:spcPct val="150000"/>
              </a:lnSpc>
            </a:pPr>
            <a:endParaRPr kumimoji="1" lang="zh-CN" altLang="en-US" dirty="0"/>
          </a:p>
        </p:txBody>
      </p:sp>
      <p:pic>
        <p:nvPicPr>
          <p:cNvPr id="8" name="图片 7"/>
          <p:cNvPicPr>
            <a:picLocks noChangeAspect="1"/>
          </p:cNvPicPr>
          <p:nvPr/>
        </p:nvPicPr>
        <p:blipFill>
          <a:blip r:embed="rId2"/>
          <a:stretch>
            <a:fillRect/>
          </a:stretch>
        </p:blipFill>
        <p:spPr>
          <a:xfrm>
            <a:off x="5546118" y="2045511"/>
            <a:ext cx="3025605" cy="1902769"/>
          </a:xfrm>
          <a:prstGeom prst="rect">
            <a:avLst/>
          </a:prstGeom>
        </p:spPr>
      </p:pic>
      <p:pic>
        <p:nvPicPr>
          <p:cNvPr id="4" name="图片 3"/>
          <p:cNvPicPr>
            <a:picLocks noChangeAspect="1"/>
          </p:cNvPicPr>
          <p:nvPr/>
        </p:nvPicPr>
        <p:blipFill>
          <a:blip r:embed="rId3"/>
          <a:stretch>
            <a:fillRect/>
          </a:stretch>
        </p:blipFill>
        <p:spPr>
          <a:xfrm>
            <a:off x="5811403" y="4048575"/>
            <a:ext cx="2495032" cy="1871274"/>
          </a:xfrm>
          <a:prstGeom prst="rect">
            <a:avLst/>
          </a:prstGeom>
        </p:spPr>
      </p:pic>
      <p:sp>
        <p:nvSpPr>
          <p:cNvPr id="12" name="Rectangle 2">
            <a:extLst>
              <a:ext uri="{FF2B5EF4-FFF2-40B4-BE49-F238E27FC236}">
                <a16:creationId xmlns:a16="http://schemas.microsoft.com/office/drawing/2014/main" id="{66B55DE8-5F6E-4D77-80BC-65D6D0E765BF}"/>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13" name="Picture 12" descr="underline_base">
            <a:extLst>
              <a:ext uri="{FF2B5EF4-FFF2-40B4-BE49-F238E27FC236}">
                <a16:creationId xmlns:a16="http://schemas.microsoft.com/office/drawing/2014/main" id="{1C4B0C94-EFA1-4FFD-B818-A6842BCD26C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421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6">
            <a:extLst>
              <a:ext uri="{FF2B5EF4-FFF2-40B4-BE49-F238E27FC236}">
                <a16:creationId xmlns:a16="http://schemas.microsoft.com/office/drawing/2014/main" id="{6110B4B8-8AD8-43ED-96F6-E0E9C03CB029}"/>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25195C7-9ADF-49B0-B502-2738182757D7}" type="slidenum">
              <a:rPr lang="zh-CN" altLang="en-US" sz="1200" dirty="0" smtClean="0">
                <a:latin typeface="Tahoma" panose="020B0604030504040204" pitchFamily="34" charset="0"/>
              </a:rPr>
              <a:pPr>
                <a:defRPr/>
              </a:pPr>
              <a:t>38</a:t>
            </a:fld>
            <a:endParaRPr lang="zh-CN" altLang="en-US" sz="1200">
              <a:latin typeface="Tahoma" panose="020B0604030504040204" pitchFamily="34" charset="0"/>
            </a:endParaRPr>
          </a:p>
        </p:txBody>
      </p:sp>
      <p:sp>
        <p:nvSpPr>
          <p:cNvPr id="45059" name="Rectangle 2">
            <a:extLst>
              <a:ext uri="{FF2B5EF4-FFF2-40B4-BE49-F238E27FC236}">
                <a16:creationId xmlns:a16="http://schemas.microsoft.com/office/drawing/2014/main" id="{B551D239-F249-45A9-A95D-BF0F446014A1}"/>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sp>
        <p:nvSpPr>
          <p:cNvPr id="45060" name="Text Box 3">
            <a:extLst>
              <a:ext uri="{FF2B5EF4-FFF2-40B4-BE49-F238E27FC236}">
                <a16:creationId xmlns:a16="http://schemas.microsoft.com/office/drawing/2014/main" id="{9C2A1E4E-B0F1-43CB-B1DE-B51322304801}"/>
              </a:ext>
            </a:extLst>
          </p:cNvPr>
          <p:cNvSpPr txBox="1">
            <a:spLocks noChangeArrowheads="1"/>
          </p:cNvSpPr>
          <p:nvPr/>
        </p:nvSpPr>
        <p:spPr bwMode="auto">
          <a:xfrm>
            <a:off x="407988" y="1177925"/>
            <a:ext cx="8294687"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dirty="0"/>
              <a:t>1</a:t>
            </a:r>
            <a:r>
              <a:rPr lang="zh-CN" altLang="en-US" sz="2400" dirty="0"/>
              <a:t>、图像获取：单目照相机、双目照相机或者全向照相机；</a:t>
            </a:r>
          </a:p>
          <a:p>
            <a:pPr eaLnBrk="1" hangingPunct="1">
              <a:lnSpc>
                <a:spcPct val="100000"/>
              </a:lnSpc>
              <a:spcBef>
                <a:spcPct val="0"/>
              </a:spcBef>
              <a:buClrTx/>
              <a:buSzTx/>
              <a:buFont typeface="Arial" panose="020B0604020202020204" pitchFamily="34" charset="0"/>
              <a:buNone/>
            </a:pPr>
            <a:r>
              <a:rPr lang="en-US" altLang="zh-CN" sz="2400" dirty="0"/>
              <a:t>2</a:t>
            </a:r>
            <a:r>
              <a:rPr lang="zh-CN" altLang="en-US" sz="2400" dirty="0"/>
              <a:t>、图像校正：使用一些图像处理技术来去除透镜畸变；</a:t>
            </a:r>
          </a:p>
          <a:p>
            <a:pPr eaLnBrk="1" hangingPunct="1">
              <a:lnSpc>
                <a:spcPct val="100000"/>
              </a:lnSpc>
              <a:spcBef>
                <a:spcPct val="0"/>
              </a:spcBef>
              <a:buClrTx/>
              <a:buSzTx/>
              <a:buFont typeface="Arial" panose="020B0604020202020204" pitchFamily="34" charset="0"/>
              <a:buNone/>
            </a:pPr>
            <a:r>
              <a:rPr lang="en-US" altLang="zh-CN" sz="2400" dirty="0"/>
              <a:t>3</a:t>
            </a:r>
            <a:r>
              <a:rPr lang="zh-CN" altLang="en-US" sz="2400" dirty="0"/>
              <a:t>、特征检测：确定感兴趣的描述符，在帧与帧之间匹配特征并构建光流场；</a:t>
            </a:r>
          </a:p>
          <a:p>
            <a:pPr lvl="1" eaLnBrk="1" hangingPunct="1">
              <a:lnSpc>
                <a:spcPct val="100000"/>
              </a:lnSpc>
              <a:spcBef>
                <a:spcPct val="0"/>
              </a:spcBef>
              <a:buClrTx/>
              <a:buNone/>
            </a:pPr>
            <a:r>
              <a:rPr lang="zh-CN" altLang="en-US" sz="2000" dirty="0"/>
              <a:t>（</a:t>
            </a:r>
            <a:r>
              <a:rPr lang="en-US" altLang="zh-CN" sz="2000" dirty="0"/>
              <a:t>1</a:t>
            </a:r>
            <a:r>
              <a:rPr lang="zh-CN" altLang="en-US" sz="2000" dirty="0"/>
              <a:t>）、使用相关性来度量两幅图像间的一致性，并不进行长时间的特征跟踪；</a:t>
            </a:r>
          </a:p>
          <a:p>
            <a:pPr lvl="1" eaLnBrk="1" hangingPunct="1">
              <a:lnSpc>
                <a:spcPct val="100000"/>
              </a:lnSpc>
              <a:spcBef>
                <a:spcPct val="0"/>
              </a:spcBef>
              <a:buClrTx/>
              <a:buNone/>
            </a:pPr>
            <a:r>
              <a:rPr lang="zh-CN" altLang="en-US" sz="2000" dirty="0"/>
              <a:t>（</a:t>
            </a:r>
            <a:r>
              <a:rPr lang="en-US" altLang="zh-CN" sz="2000" dirty="0"/>
              <a:t>2</a:t>
            </a:r>
            <a:r>
              <a:rPr lang="zh-CN" altLang="en-US" sz="2000" dirty="0"/>
              <a:t>）、特征提取、匹配（</a:t>
            </a:r>
            <a:r>
              <a:rPr lang="en-US" altLang="zh-CN" sz="2000" dirty="0">
                <a:solidFill>
                  <a:srgbClr val="000099"/>
                </a:solidFill>
              </a:rPr>
              <a:t>Lucas–</a:t>
            </a:r>
            <a:r>
              <a:rPr lang="en-US" altLang="zh-CN" sz="2000" dirty="0" err="1">
                <a:solidFill>
                  <a:srgbClr val="000099"/>
                </a:solidFill>
              </a:rPr>
              <a:t>Kanade</a:t>
            </a:r>
            <a:r>
              <a:rPr lang="en-US" altLang="zh-CN" sz="2000" dirty="0">
                <a:solidFill>
                  <a:srgbClr val="000099"/>
                </a:solidFill>
              </a:rPr>
              <a:t> method</a:t>
            </a:r>
            <a:r>
              <a:rPr lang="zh-CN" altLang="en-US" sz="2000" dirty="0"/>
              <a:t>）；</a:t>
            </a:r>
          </a:p>
          <a:p>
            <a:pPr lvl="1" eaLnBrk="1" hangingPunct="1">
              <a:lnSpc>
                <a:spcPct val="100000"/>
              </a:lnSpc>
              <a:spcBef>
                <a:spcPct val="0"/>
              </a:spcBef>
              <a:buClrTx/>
              <a:buNone/>
            </a:pPr>
            <a:r>
              <a:rPr lang="zh-CN" altLang="en-US" sz="2000" dirty="0"/>
              <a:t>（</a:t>
            </a:r>
            <a:r>
              <a:rPr lang="en-US" altLang="zh-CN" sz="2000" dirty="0"/>
              <a:t>3</a:t>
            </a:r>
            <a:r>
              <a:rPr lang="zh-CN" altLang="en-US" sz="2000" dirty="0"/>
              <a:t>）、构建光流场；</a:t>
            </a:r>
          </a:p>
          <a:p>
            <a:pPr eaLnBrk="1" hangingPunct="1">
              <a:lnSpc>
                <a:spcPct val="100000"/>
              </a:lnSpc>
              <a:spcBef>
                <a:spcPct val="0"/>
              </a:spcBef>
              <a:buClrTx/>
              <a:buSzTx/>
              <a:buFont typeface="Arial" panose="020B0604020202020204" pitchFamily="34" charset="0"/>
              <a:buNone/>
            </a:pPr>
            <a:r>
              <a:rPr lang="en-US" altLang="zh-CN" sz="2400" dirty="0"/>
              <a:t>4</a:t>
            </a:r>
            <a:r>
              <a:rPr lang="zh-CN" altLang="en-US" sz="2400" dirty="0"/>
              <a:t>、检查光流场向量是否存在潜在的跟踪误差，移除外点；</a:t>
            </a:r>
          </a:p>
          <a:p>
            <a:pPr eaLnBrk="1" hangingPunct="1">
              <a:lnSpc>
                <a:spcPct val="100000"/>
              </a:lnSpc>
              <a:spcBef>
                <a:spcPct val="0"/>
              </a:spcBef>
              <a:buClrTx/>
              <a:buSzTx/>
              <a:buFont typeface="Arial" panose="020B0604020202020204" pitchFamily="34" charset="0"/>
              <a:buNone/>
            </a:pPr>
            <a:r>
              <a:rPr lang="en-US" altLang="zh-CN" sz="2400" dirty="0"/>
              <a:t>5</a:t>
            </a:r>
            <a:r>
              <a:rPr lang="zh-CN" altLang="en-US" sz="2400" dirty="0"/>
              <a:t>、由光流场估计照相机的运动；</a:t>
            </a:r>
          </a:p>
          <a:p>
            <a:pPr eaLnBrk="1" hangingPunct="1">
              <a:lnSpc>
                <a:spcPct val="100000"/>
              </a:lnSpc>
              <a:spcBef>
                <a:spcPct val="0"/>
              </a:spcBef>
              <a:buClrTx/>
              <a:buSzTx/>
              <a:buFont typeface="Arial" panose="020B0604020202020204" pitchFamily="34" charset="0"/>
              <a:buNone/>
            </a:pPr>
            <a:r>
              <a:rPr lang="zh-CN" altLang="en-US" sz="2400" dirty="0"/>
              <a:t>（</a:t>
            </a:r>
            <a:r>
              <a:rPr lang="en-US" altLang="zh-CN" sz="2400" dirty="0"/>
              <a:t>1</a:t>
            </a:r>
            <a:r>
              <a:rPr lang="zh-CN" altLang="en-US" sz="2400" dirty="0"/>
              <a:t>）、可选方法</a:t>
            </a:r>
            <a:r>
              <a:rPr lang="en-US" altLang="zh-CN" sz="2400" dirty="0"/>
              <a:t>1</a:t>
            </a:r>
            <a:r>
              <a:rPr lang="zh-CN" altLang="en-US" sz="2400" dirty="0"/>
              <a:t>：使用卡尔曼滤波进行状态估计；</a:t>
            </a:r>
          </a:p>
          <a:p>
            <a:pPr eaLnBrk="1" hangingPunct="1">
              <a:lnSpc>
                <a:spcPct val="100000"/>
              </a:lnSpc>
              <a:spcBef>
                <a:spcPct val="0"/>
              </a:spcBef>
              <a:buClrTx/>
              <a:buSzTx/>
              <a:buFont typeface="Arial" panose="020B0604020202020204" pitchFamily="34" charset="0"/>
              <a:buNone/>
            </a:pPr>
            <a:r>
              <a:rPr lang="zh-CN" altLang="en-US" sz="2400" dirty="0"/>
              <a:t>（</a:t>
            </a:r>
            <a:r>
              <a:rPr lang="en-US" altLang="zh-CN" sz="2400" dirty="0"/>
              <a:t>2</a:t>
            </a:r>
            <a:r>
              <a:rPr lang="zh-CN" altLang="en-US" sz="2400" dirty="0"/>
              <a:t>）、可选方法</a:t>
            </a:r>
            <a:r>
              <a:rPr lang="en-US" altLang="zh-CN" sz="2400" dirty="0"/>
              <a:t>2</a:t>
            </a:r>
            <a:r>
              <a:rPr lang="zh-CN" altLang="en-US" sz="2400" dirty="0"/>
              <a:t>：查找特征的几何与</a:t>
            </a:r>
            <a:r>
              <a:rPr lang="en-US" altLang="zh-CN" sz="2400" dirty="0"/>
              <a:t>3D</a:t>
            </a:r>
            <a:r>
              <a:rPr lang="zh-CN" altLang="en-US" sz="2400" dirty="0"/>
              <a:t>属性，以最小化基于相邻两帧之间的重投影误差的罚函数值。这可以通过数学上的最小化方法或随机采样方法来完成；</a:t>
            </a:r>
          </a:p>
          <a:p>
            <a:pPr eaLnBrk="1" hangingPunct="1">
              <a:lnSpc>
                <a:spcPct val="100000"/>
              </a:lnSpc>
              <a:spcBef>
                <a:spcPct val="0"/>
              </a:spcBef>
              <a:buClrTx/>
              <a:buSzTx/>
              <a:buFont typeface="Arial" panose="020B0604020202020204" pitchFamily="34" charset="0"/>
              <a:buNone/>
            </a:pPr>
            <a:r>
              <a:rPr lang="en-US" altLang="zh-CN" sz="2400" dirty="0"/>
              <a:t>6</a:t>
            </a:r>
            <a:r>
              <a:rPr lang="zh-CN" altLang="en-US" sz="2400" dirty="0"/>
              <a:t>、周期性的重定位跟踪点；</a:t>
            </a:r>
          </a:p>
        </p:txBody>
      </p:sp>
      <p:sp>
        <p:nvSpPr>
          <p:cNvPr id="2671620" name="Rectangle 4">
            <a:extLst>
              <a:ext uri="{FF2B5EF4-FFF2-40B4-BE49-F238E27FC236}">
                <a16:creationId xmlns:a16="http://schemas.microsoft.com/office/drawing/2014/main" id="{13B049CB-3A34-4F32-96E3-0449A1196C40}"/>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45062" name="Rectangle 5">
            <a:extLst>
              <a:ext uri="{FF2B5EF4-FFF2-40B4-BE49-F238E27FC236}">
                <a16:creationId xmlns:a16="http://schemas.microsoft.com/office/drawing/2014/main" id="{4795C7D8-C38D-4CAB-B32F-146831EF0629}"/>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5063" name="Picture 12" descr="underline_base">
            <a:extLst>
              <a:ext uri="{FF2B5EF4-FFF2-40B4-BE49-F238E27FC236}">
                <a16:creationId xmlns:a16="http://schemas.microsoft.com/office/drawing/2014/main" id="{C11676AF-1F7B-42D0-8F1C-E7D15C0746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11126F2A-AA43-4DE1-82E8-01AF5BDEC989}"/>
              </a:ext>
            </a:extLst>
          </p:cNvPr>
          <p:cNvSpPr>
            <a:spLocks noGrp="1" noChangeArrowheads="1"/>
          </p:cNvSpPr>
          <p:nvPr>
            <p:ph type="title"/>
          </p:nvPr>
        </p:nvSpPr>
        <p:spPr>
          <a:xfrm>
            <a:off x="271178" y="191570"/>
            <a:ext cx="8608662" cy="936625"/>
          </a:xfrm>
        </p:spPr>
        <p:txBody>
          <a:bodyPr/>
          <a:lstStyle/>
          <a:p>
            <a:r>
              <a:rPr lang="en-US" altLang="zh-CN" sz="3600" dirty="0">
                <a:latin typeface="楷体_GB2312"/>
                <a:ea typeface="楷体_GB2312"/>
                <a:cs typeface="楷体_GB2312"/>
              </a:rPr>
              <a:t>Lab3. </a:t>
            </a:r>
            <a:r>
              <a:rPr lang="zh-CN" altLang="en-US" sz="3600" dirty="0">
                <a:latin typeface="楷体_GB2312"/>
                <a:ea typeface="楷体_GB2312"/>
                <a:cs typeface="楷体_GB2312"/>
              </a:rPr>
              <a:t>特征点与光流法视觉里程计</a:t>
            </a:r>
            <a:endParaRPr lang="en-US" altLang="zh-CN" sz="3600" dirty="0">
              <a:latin typeface="Times New Roman" panose="02020603050405020304" pitchFamily="18" charset="0"/>
            </a:endParaRPr>
          </a:p>
        </p:txBody>
      </p:sp>
      <p:pic>
        <p:nvPicPr>
          <p:cNvPr id="7" name="Picture 12" descr="underline_base">
            <a:extLst>
              <a:ext uri="{FF2B5EF4-FFF2-40B4-BE49-F238E27FC236}">
                <a16:creationId xmlns:a16="http://schemas.microsoft.com/office/drawing/2014/main" id="{2AE82E7D-30B8-4B38-BA1C-2F6D2B063F8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E397EEE8-B9E8-4072-9224-AE5E95CC8256}"/>
              </a:ext>
            </a:extLst>
          </p:cNvPr>
          <p:cNvPicPr>
            <a:picLocks noChangeAspect="1"/>
          </p:cNvPicPr>
          <p:nvPr/>
        </p:nvPicPr>
        <p:blipFill>
          <a:blip r:embed="rId4"/>
          <a:stretch>
            <a:fillRect/>
          </a:stretch>
        </p:blipFill>
        <p:spPr>
          <a:xfrm>
            <a:off x="787081" y="1264703"/>
            <a:ext cx="7346317" cy="4999153"/>
          </a:xfrm>
          <a:prstGeom prst="rect">
            <a:avLst/>
          </a:prstGeom>
        </p:spPr>
      </p:pic>
    </p:spTree>
    <p:extLst>
      <p:ext uri="{BB962C8B-B14F-4D97-AF65-F5344CB8AC3E}">
        <p14:creationId xmlns:p14="http://schemas.microsoft.com/office/powerpoint/2010/main" val="339357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109253" y="167231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defRPr/>
            </a:pPr>
            <a:r>
              <a:rPr lang="zh-CN" altLang="en-US" sz="3200" dirty="0">
                <a:latin typeface="黑体" panose="02010609060101010101" pitchFamily="49" charset="-122"/>
                <a:ea typeface="黑体" panose="02010609060101010101" pitchFamily="49" charset="-122"/>
              </a:rPr>
              <a:t>不使用特征匹配的思路：</a:t>
            </a:r>
            <a:endParaRPr lang="en-US" altLang="zh-CN" sz="3200" dirty="0">
              <a:latin typeface="黑体" panose="02010609060101010101" pitchFamily="49" charset="-122"/>
              <a:ea typeface="黑体" panose="02010609060101010101" pitchFamily="49" charset="-122"/>
            </a:endParaRPr>
          </a:p>
          <a:p>
            <a:pPr marL="685800" lvl="2" indent="0" defTabSz="914400">
              <a:lnSpc>
                <a:spcPct val="125000"/>
              </a:lnSpc>
              <a:spcBef>
                <a:spcPts val="0"/>
              </a:spcBef>
              <a:buClr>
                <a:srgbClr val="6F1B1B"/>
              </a:buClr>
              <a:buNone/>
              <a:defRPr/>
            </a:pPr>
            <a:r>
              <a:rPr lang="en-US" altLang="zh-CN" sz="2500" dirty="0">
                <a:latin typeface="黑体" panose="02010609060101010101" pitchFamily="49" charset="-122"/>
                <a:ea typeface="黑体" panose="02010609060101010101" pitchFamily="49" charset="-122"/>
              </a:rPr>
              <a:t>1.</a:t>
            </a:r>
            <a:r>
              <a:rPr lang="zh-CN" altLang="en-US" sz="2500" dirty="0">
                <a:latin typeface="黑体" panose="02010609060101010101" pitchFamily="49" charset="-122"/>
                <a:ea typeface="黑体" panose="02010609060101010101" pitchFamily="49" charset="-122"/>
              </a:rPr>
              <a:t>保留特征点，只计算关键点，使用光流法跟踪特征点的运动，避免计算和匹配描述子带来的时间</a:t>
            </a:r>
          </a:p>
          <a:p>
            <a:pPr marL="685800" lvl="2" indent="0" defTabSz="914400">
              <a:lnSpc>
                <a:spcPct val="125000"/>
              </a:lnSpc>
              <a:spcBef>
                <a:spcPts val="0"/>
              </a:spcBef>
              <a:buClr>
                <a:srgbClr val="6F1B1B"/>
              </a:buClr>
              <a:buNone/>
              <a:defRPr/>
            </a:pPr>
            <a:r>
              <a:rPr lang="en-US" altLang="zh-CN" sz="2500" dirty="0">
                <a:latin typeface="黑体" panose="02010609060101010101" pitchFamily="49" charset="-122"/>
                <a:ea typeface="黑体" panose="02010609060101010101" pitchFamily="49" charset="-122"/>
              </a:rPr>
              <a:t>2. </a:t>
            </a:r>
            <a:r>
              <a:rPr lang="zh-CN" altLang="en-US" sz="2500" dirty="0">
                <a:latin typeface="黑体" panose="02010609060101010101" pitchFamily="49" charset="-122"/>
                <a:ea typeface="黑体" panose="02010609060101010101" pitchFamily="49" charset="-122"/>
              </a:rPr>
              <a:t>只计算关键点，不计算描述子，使用直接法计算特征点在下一帧画面的位置</a:t>
            </a:r>
          </a:p>
          <a:p>
            <a:pPr marL="685800" lvl="2" indent="0" defTabSz="914400">
              <a:lnSpc>
                <a:spcPct val="125000"/>
              </a:lnSpc>
              <a:spcBef>
                <a:spcPts val="0"/>
              </a:spcBef>
              <a:buClr>
                <a:srgbClr val="6F1B1B"/>
              </a:buClr>
              <a:buNone/>
              <a:defRPr/>
            </a:pPr>
            <a:r>
              <a:rPr lang="en-US" altLang="zh-CN" sz="2500" dirty="0">
                <a:latin typeface="黑体" panose="02010609060101010101" pitchFamily="49" charset="-122"/>
                <a:ea typeface="黑体" panose="02010609060101010101" pitchFamily="49" charset="-122"/>
              </a:rPr>
              <a:t>3. </a:t>
            </a:r>
            <a:r>
              <a:rPr lang="zh-CN" altLang="en-US" sz="2500" dirty="0">
                <a:latin typeface="黑体" panose="02010609060101010101" pitchFamily="49" charset="-122"/>
                <a:ea typeface="黑体" panose="02010609060101010101" pitchFamily="49" charset="-122"/>
              </a:rPr>
              <a:t>既不计算关键点，也不计算描述子，根据像素灰度的差异，直接计算相机运动</a:t>
            </a:r>
          </a:p>
        </p:txBody>
      </p:sp>
      <p:sp>
        <p:nvSpPr>
          <p:cNvPr id="10" name="Rectangle 2">
            <a:extLst>
              <a:ext uri="{FF2B5EF4-FFF2-40B4-BE49-F238E27FC236}">
                <a16:creationId xmlns:a16="http://schemas.microsoft.com/office/drawing/2014/main" id="{25BC98B9-8279-489D-81C7-1AD2F06731B6}"/>
              </a:ext>
            </a:extLst>
          </p:cNvPr>
          <p:cNvSpPr>
            <a:spLocks noGrp="1" noChangeArrowheads="1"/>
          </p:cNvSpPr>
          <p:nvPr>
            <p:ph type="title"/>
          </p:nvPr>
        </p:nvSpPr>
        <p:spPr>
          <a:xfrm>
            <a:off x="271178" y="19157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11" name="Picture 12" descr="underline_base">
            <a:extLst>
              <a:ext uri="{FF2B5EF4-FFF2-40B4-BE49-F238E27FC236}">
                <a16:creationId xmlns:a16="http://schemas.microsoft.com/office/drawing/2014/main" id="{D7D6355C-A271-4F01-8A87-380F2DD6B5D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53" y="94563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877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153608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defRPr/>
            </a:pPr>
            <a:r>
              <a:rPr lang="zh-CN" altLang="en-US" sz="3600" dirty="0">
                <a:latin typeface="黑体" panose="02010609060101010101" pitchFamily="49" charset="-122"/>
                <a:ea typeface="黑体" panose="02010609060101010101" pitchFamily="49" charset="-122"/>
              </a:rPr>
              <a:t>光流仅估计了像素间的平移，但</a:t>
            </a:r>
          </a:p>
          <a:p>
            <a:pPr marL="857250" lvl="1" indent="-514350" defTabSz="914400">
              <a:lnSpc>
                <a:spcPct val="125000"/>
              </a:lnSpc>
              <a:spcBef>
                <a:spcPts val="0"/>
              </a:spcBef>
              <a:buClr>
                <a:srgbClr val="6F1B1B"/>
              </a:buClr>
              <a:defRPr/>
            </a:pPr>
            <a:r>
              <a:rPr lang="zh-CN" altLang="en-US" sz="2800" dirty="0">
                <a:latin typeface="黑体" panose="02010609060101010101" pitchFamily="49" charset="-122"/>
                <a:ea typeface="黑体" panose="02010609060101010101" pitchFamily="49" charset="-122"/>
              </a:rPr>
              <a:t>没有用到相机本身的几何结构</a:t>
            </a:r>
          </a:p>
          <a:p>
            <a:pPr marL="857250" lvl="1" indent="-514350" defTabSz="914400">
              <a:lnSpc>
                <a:spcPct val="125000"/>
              </a:lnSpc>
              <a:spcBef>
                <a:spcPts val="0"/>
              </a:spcBef>
              <a:buClr>
                <a:srgbClr val="6F1B1B"/>
              </a:buClr>
              <a:defRPr/>
            </a:pPr>
            <a:r>
              <a:rPr lang="zh-CN" altLang="en-US" sz="2800" dirty="0">
                <a:latin typeface="黑体" panose="02010609060101010101" pitchFamily="49" charset="-122"/>
                <a:ea typeface="黑体" panose="02010609060101010101" pitchFamily="49" charset="-122"/>
              </a:rPr>
              <a:t>没有考虑到相机的旋转和图像的缩放</a:t>
            </a:r>
            <a:endParaRPr lang="en-US" altLang="zh-CN" sz="2800" dirty="0">
              <a:latin typeface="黑体" panose="02010609060101010101" pitchFamily="49" charset="-122"/>
              <a:ea typeface="黑体" panose="02010609060101010101" pitchFamily="49" charset="-122"/>
            </a:endParaRPr>
          </a:p>
          <a:p>
            <a:pPr marL="857250" lvl="1" indent="-514350" defTabSz="914400">
              <a:lnSpc>
                <a:spcPct val="125000"/>
              </a:lnSpc>
              <a:spcBef>
                <a:spcPts val="0"/>
              </a:spcBef>
              <a:buClr>
                <a:srgbClr val="6F1B1B"/>
              </a:buClr>
              <a:defRPr/>
            </a:pPr>
            <a:r>
              <a:rPr lang="zh-CN" altLang="en-US" sz="2800" dirty="0">
                <a:latin typeface="黑体" panose="02010609060101010101" pitchFamily="49" charset="-122"/>
                <a:ea typeface="黑体" panose="02010609060101010101" pitchFamily="49" charset="-122"/>
              </a:rPr>
              <a:t>对于边界上的点，光流不好追踪</a:t>
            </a:r>
          </a:p>
          <a:p>
            <a:pPr marL="857250" lvl="1" indent="-514350" defTabSz="914400">
              <a:lnSpc>
                <a:spcPct val="125000"/>
              </a:lnSpc>
              <a:spcBef>
                <a:spcPts val="0"/>
              </a:spcBef>
              <a:buClr>
                <a:srgbClr val="6F1B1B"/>
              </a:buClr>
              <a:defRPr/>
            </a:pPr>
            <a:r>
              <a:rPr lang="zh-CN" altLang="en-US" sz="2800" dirty="0">
                <a:latin typeface="黑体" panose="02010609060101010101" pitchFamily="49" charset="-122"/>
                <a:ea typeface="黑体" panose="02010609060101010101" pitchFamily="49" charset="-122"/>
              </a:rPr>
              <a:t>直接法则考虑了这些信息</a:t>
            </a:r>
          </a:p>
        </p:txBody>
      </p:sp>
      <p:sp>
        <p:nvSpPr>
          <p:cNvPr id="10" name="Rectangle 2">
            <a:extLst>
              <a:ext uri="{FF2B5EF4-FFF2-40B4-BE49-F238E27FC236}">
                <a16:creationId xmlns:a16="http://schemas.microsoft.com/office/drawing/2014/main" id="{29FDD241-CB11-4355-A1B8-9BC280AFFD2D}"/>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4. </a:t>
            </a:r>
            <a:r>
              <a:rPr lang="zh-CN" altLang="en-US" dirty="0">
                <a:latin typeface="楷体_GB2312"/>
                <a:ea typeface="楷体_GB2312"/>
                <a:cs typeface="楷体_GB2312"/>
              </a:rPr>
              <a:t>直接法视觉里程计</a:t>
            </a:r>
            <a:endParaRPr lang="en-US" altLang="zh-CN" dirty="0">
              <a:latin typeface="Times New Roman" panose="02020603050405020304" pitchFamily="18" charset="0"/>
            </a:endParaRPr>
          </a:p>
        </p:txBody>
      </p:sp>
      <p:pic>
        <p:nvPicPr>
          <p:cNvPr id="11" name="Picture 12" descr="underline_base">
            <a:extLst>
              <a:ext uri="{FF2B5EF4-FFF2-40B4-BE49-F238E27FC236}">
                <a16:creationId xmlns:a16="http://schemas.microsoft.com/office/drawing/2014/main" id="{976CD74F-59D1-44C0-A2BE-16D7FFDBBD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87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2214928"/>
            <a:ext cx="4328014" cy="3350889"/>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直接法的推导</a:t>
            </a:r>
          </a:p>
          <a:p>
            <a:pPr lvl="1"/>
            <a:r>
              <a:rPr kumimoji="1" lang="zh-CN" altLang="en-US" dirty="0"/>
              <a:t>假设有两个帧，运动未知，但有初始估计 </a:t>
            </a:r>
            <a:r>
              <a:rPr kumimoji="1" lang="en-US" altLang="zh-CN" dirty="0" err="1"/>
              <a:t>R,t</a:t>
            </a:r>
            <a:r>
              <a:rPr kumimoji="1" lang="zh-CN" altLang="en-US" dirty="0"/>
              <a:t> </a:t>
            </a:r>
          </a:p>
          <a:p>
            <a:pPr lvl="1"/>
            <a:r>
              <a:rPr kumimoji="1" lang="zh-CN" altLang="en-US" dirty="0"/>
              <a:t>第</a:t>
            </a:r>
            <a:r>
              <a:rPr kumimoji="1" lang="en-US" altLang="zh-CN" dirty="0"/>
              <a:t>1</a:t>
            </a:r>
            <a:r>
              <a:rPr kumimoji="1" lang="zh-CN" altLang="en-US" dirty="0"/>
              <a:t>帧上看到了点</a:t>
            </a:r>
            <a:r>
              <a:rPr kumimoji="1" lang="en-US" altLang="zh-CN" dirty="0"/>
              <a:t>P</a:t>
            </a:r>
            <a:r>
              <a:rPr kumimoji="1" lang="zh-CN" altLang="en-US" dirty="0"/>
              <a:t>，投影为</a:t>
            </a:r>
            <a:r>
              <a:rPr kumimoji="1" lang="en-US" altLang="zh-CN" dirty="0"/>
              <a:t>p1</a:t>
            </a:r>
            <a:endParaRPr kumimoji="1" lang="zh-CN" altLang="en-US" dirty="0"/>
          </a:p>
          <a:p>
            <a:pPr lvl="1"/>
            <a:r>
              <a:rPr kumimoji="1" lang="zh-CN" altLang="en-US" dirty="0"/>
              <a:t>按照初始估计，</a:t>
            </a:r>
            <a:r>
              <a:rPr kumimoji="1" lang="en-US" altLang="zh-CN" dirty="0"/>
              <a:t>P</a:t>
            </a:r>
            <a:r>
              <a:rPr kumimoji="1" lang="zh-CN" altLang="en-US" dirty="0"/>
              <a:t>在第</a:t>
            </a:r>
            <a:r>
              <a:rPr kumimoji="1" lang="en-US" altLang="zh-CN" dirty="0"/>
              <a:t>2</a:t>
            </a:r>
            <a:r>
              <a:rPr kumimoji="1" lang="zh-CN" altLang="en-US" dirty="0"/>
              <a:t>帧上投影为</a:t>
            </a:r>
            <a:r>
              <a:rPr kumimoji="1" lang="en-US" altLang="zh-CN" dirty="0"/>
              <a:t>p2</a:t>
            </a:r>
            <a:endParaRPr kumimoji="1" lang="zh-CN" altLang="en-US" dirty="0"/>
          </a:p>
        </p:txBody>
      </p:sp>
      <p:pic>
        <p:nvPicPr>
          <p:cNvPr id="8" name="图片 7"/>
          <p:cNvPicPr>
            <a:picLocks noChangeAspect="1"/>
          </p:cNvPicPr>
          <p:nvPr/>
        </p:nvPicPr>
        <p:blipFill>
          <a:blip r:embed="rId2"/>
          <a:stretch>
            <a:fillRect/>
          </a:stretch>
        </p:blipFill>
        <p:spPr>
          <a:xfrm>
            <a:off x="4437995" y="1737361"/>
            <a:ext cx="4208373" cy="2029522"/>
          </a:xfrm>
          <a:prstGeom prst="rect">
            <a:avLst/>
          </a:prstGeom>
          <a:ln>
            <a:solidFill>
              <a:schemeClr val="accent1"/>
            </a:solidFill>
          </a:ln>
        </p:spPr>
      </p:pic>
      <p:pic>
        <p:nvPicPr>
          <p:cNvPr id="9" name="图片 8"/>
          <p:cNvPicPr>
            <a:picLocks noChangeAspect="1"/>
          </p:cNvPicPr>
          <p:nvPr/>
        </p:nvPicPr>
        <p:blipFill>
          <a:blip r:embed="rId3"/>
          <a:stretch>
            <a:fillRect/>
          </a:stretch>
        </p:blipFill>
        <p:spPr>
          <a:xfrm>
            <a:off x="4292954" y="4013352"/>
            <a:ext cx="4367097" cy="2029522"/>
          </a:xfrm>
          <a:prstGeom prst="rect">
            <a:avLst/>
          </a:prstGeom>
        </p:spPr>
      </p:pic>
      <p:sp>
        <p:nvSpPr>
          <p:cNvPr id="10" name="文本框 9"/>
          <p:cNvSpPr txBox="1"/>
          <p:nvPr/>
        </p:nvSpPr>
        <p:spPr>
          <a:xfrm>
            <a:off x="2723294" y="4582921"/>
            <a:ext cx="1569660" cy="461665"/>
          </a:xfrm>
          <a:prstGeom prst="rect">
            <a:avLst/>
          </a:prstGeom>
          <a:noFill/>
        </p:spPr>
        <p:txBody>
          <a:bodyPr wrap="none" rtlCol="0">
            <a:spAutoFit/>
          </a:bodyPr>
          <a:lstStyle/>
          <a:p>
            <a:r>
              <a:rPr kumimoji="1" lang="zh-CN" altLang="en-US" dirty="0"/>
              <a:t>投影关系：</a:t>
            </a:r>
          </a:p>
        </p:txBody>
      </p:sp>
      <p:sp>
        <p:nvSpPr>
          <p:cNvPr id="13" name="Rectangle 2">
            <a:extLst>
              <a:ext uri="{FF2B5EF4-FFF2-40B4-BE49-F238E27FC236}">
                <a16:creationId xmlns:a16="http://schemas.microsoft.com/office/drawing/2014/main" id="{07890316-8258-446B-9113-F429C242F03E}"/>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4. </a:t>
            </a:r>
            <a:r>
              <a:rPr lang="zh-CN" altLang="en-US" dirty="0">
                <a:latin typeface="楷体_GB2312"/>
                <a:ea typeface="楷体_GB2312"/>
                <a:cs typeface="楷体_GB2312"/>
              </a:rPr>
              <a:t>直接法视觉里程计</a:t>
            </a:r>
            <a:endParaRPr lang="en-US" altLang="zh-CN" dirty="0">
              <a:latin typeface="Times New Roman" panose="02020603050405020304" pitchFamily="18" charset="0"/>
            </a:endParaRPr>
          </a:p>
        </p:txBody>
      </p:sp>
      <p:pic>
        <p:nvPicPr>
          <p:cNvPr id="14" name="Picture 12" descr="underline_base">
            <a:extLst>
              <a:ext uri="{FF2B5EF4-FFF2-40B4-BE49-F238E27FC236}">
                <a16:creationId xmlns:a16="http://schemas.microsoft.com/office/drawing/2014/main" id="{5C650EB1-2752-4F22-8D5F-4B656385490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025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1686560"/>
            <a:ext cx="8229600" cy="4314191"/>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sz="2000" dirty="0"/>
              <a:t>为了估计相机的运动，建立最小化问题</a:t>
            </a:r>
          </a:p>
          <a:p>
            <a:endParaRPr kumimoji="1" lang="zh-CN" altLang="en-US" sz="2000" dirty="0"/>
          </a:p>
          <a:p>
            <a:endParaRPr kumimoji="1" lang="zh-CN" altLang="en-US"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r>
              <a:rPr kumimoji="1" lang="zh-CN" altLang="en-US" sz="2000" dirty="0"/>
              <a:t>待估计的量为相机运动      ，我们关心误差相对于相机的导数</a:t>
            </a:r>
          </a:p>
        </p:txBody>
      </p:sp>
      <p:pic>
        <p:nvPicPr>
          <p:cNvPr id="8" name="图片 7"/>
          <p:cNvPicPr>
            <a:picLocks noChangeAspect="1"/>
          </p:cNvPicPr>
          <p:nvPr/>
        </p:nvPicPr>
        <p:blipFill>
          <a:blip r:embed="rId3"/>
          <a:stretch>
            <a:fillRect/>
          </a:stretch>
        </p:blipFill>
        <p:spPr>
          <a:xfrm>
            <a:off x="2754854" y="2170134"/>
            <a:ext cx="2311400" cy="508000"/>
          </a:xfrm>
          <a:prstGeom prst="rect">
            <a:avLst/>
          </a:prstGeom>
        </p:spPr>
      </p:pic>
      <p:pic>
        <p:nvPicPr>
          <p:cNvPr id="9" name="图片 8"/>
          <p:cNvPicPr>
            <a:picLocks noChangeAspect="1"/>
          </p:cNvPicPr>
          <p:nvPr/>
        </p:nvPicPr>
        <p:blipFill>
          <a:blip r:embed="rId4"/>
          <a:stretch>
            <a:fillRect/>
          </a:stretch>
        </p:blipFill>
        <p:spPr>
          <a:xfrm>
            <a:off x="1929909" y="3725560"/>
            <a:ext cx="4725908" cy="703859"/>
          </a:xfrm>
          <a:prstGeom prst="rect">
            <a:avLst/>
          </a:prstGeom>
        </p:spPr>
      </p:pic>
      <p:sp>
        <p:nvSpPr>
          <p:cNvPr id="10" name="文本框 9"/>
          <p:cNvSpPr txBox="1"/>
          <p:nvPr/>
        </p:nvSpPr>
        <p:spPr>
          <a:xfrm>
            <a:off x="376238" y="2170134"/>
            <a:ext cx="2492990" cy="461665"/>
          </a:xfrm>
          <a:prstGeom prst="rect">
            <a:avLst/>
          </a:prstGeom>
          <a:noFill/>
        </p:spPr>
        <p:txBody>
          <a:bodyPr wrap="none" rtlCol="0">
            <a:spAutoFit/>
          </a:bodyPr>
          <a:lstStyle/>
          <a:p>
            <a:r>
              <a:rPr kumimoji="1" lang="zh-CN" altLang="en-US" dirty="0"/>
              <a:t>最小化光度误差：</a:t>
            </a:r>
          </a:p>
        </p:txBody>
      </p:sp>
      <p:pic>
        <p:nvPicPr>
          <p:cNvPr id="11" name="图片 10"/>
          <p:cNvPicPr>
            <a:picLocks noChangeAspect="1"/>
          </p:cNvPicPr>
          <p:nvPr/>
        </p:nvPicPr>
        <p:blipFill>
          <a:blip r:embed="rId5"/>
          <a:stretch>
            <a:fillRect/>
          </a:stretch>
        </p:blipFill>
        <p:spPr>
          <a:xfrm>
            <a:off x="3051666" y="4640177"/>
            <a:ext cx="262328" cy="445957"/>
          </a:xfrm>
          <a:prstGeom prst="rect">
            <a:avLst/>
          </a:prstGeom>
        </p:spPr>
      </p:pic>
      <p:sp>
        <p:nvSpPr>
          <p:cNvPr id="14" name="Rectangle 2">
            <a:extLst>
              <a:ext uri="{FF2B5EF4-FFF2-40B4-BE49-F238E27FC236}">
                <a16:creationId xmlns:a16="http://schemas.microsoft.com/office/drawing/2014/main" id="{4219F2B5-9C35-44AB-B6A8-722682146EB8}"/>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4. </a:t>
            </a:r>
            <a:r>
              <a:rPr lang="zh-CN" altLang="en-US" dirty="0">
                <a:latin typeface="楷体_GB2312"/>
                <a:ea typeface="楷体_GB2312"/>
                <a:cs typeface="楷体_GB2312"/>
              </a:rPr>
              <a:t>直接法视觉里程计</a:t>
            </a:r>
            <a:endParaRPr lang="en-US" altLang="zh-CN" dirty="0">
              <a:latin typeface="Times New Roman" panose="02020603050405020304" pitchFamily="18" charset="0"/>
            </a:endParaRPr>
          </a:p>
        </p:txBody>
      </p:sp>
      <p:pic>
        <p:nvPicPr>
          <p:cNvPr id="15" name="Picture 12" descr="underline_base">
            <a:extLst>
              <a:ext uri="{FF2B5EF4-FFF2-40B4-BE49-F238E27FC236}">
                <a16:creationId xmlns:a16="http://schemas.microsoft.com/office/drawing/2014/main" id="{D07499D1-3C6F-4EF9-A038-576A898D935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AFC0886-DC96-4C49-B78D-506554955A24}"/>
              </a:ext>
            </a:extLst>
          </p:cNvPr>
          <p:cNvPicPr>
            <a:picLocks noChangeAspect="1"/>
          </p:cNvPicPr>
          <p:nvPr/>
        </p:nvPicPr>
        <p:blipFill>
          <a:blip r:embed="rId7"/>
          <a:stretch>
            <a:fillRect/>
          </a:stretch>
        </p:blipFill>
        <p:spPr>
          <a:xfrm>
            <a:off x="2754854" y="2820253"/>
            <a:ext cx="2056230" cy="631012"/>
          </a:xfrm>
          <a:prstGeom prst="rect">
            <a:avLst/>
          </a:prstGeom>
        </p:spPr>
      </p:pic>
    </p:spTree>
    <p:extLst>
      <p:ext uri="{BB962C8B-B14F-4D97-AF65-F5344CB8AC3E}">
        <p14:creationId xmlns:p14="http://schemas.microsoft.com/office/powerpoint/2010/main" val="915172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221492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defRPr/>
            </a:pPr>
            <a:endParaRPr lang="zh-CN" altLang="en-US" sz="1700"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519979" y="2082271"/>
            <a:ext cx="5358726" cy="1346325"/>
          </a:xfrm>
          <a:prstGeom prst="rect">
            <a:avLst/>
          </a:prstGeom>
        </p:spPr>
      </p:pic>
      <p:pic>
        <p:nvPicPr>
          <p:cNvPr id="9" name="图片 8"/>
          <p:cNvPicPr>
            <a:picLocks noChangeAspect="1"/>
          </p:cNvPicPr>
          <p:nvPr/>
        </p:nvPicPr>
        <p:blipFill>
          <a:blip r:embed="rId4"/>
          <a:stretch>
            <a:fillRect/>
          </a:stretch>
        </p:blipFill>
        <p:spPr>
          <a:xfrm>
            <a:off x="6353770" y="2750118"/>
            <a:ext cx="1603189" cy="717449"/>
          </a:xfrm>
          <a:prstGeom prst="rect">
            <a:avLst/>
          </a:prstGeom>
        </p:spPr>
      </p:pic>
      <p:sp>
        <p:nvSpPr>
          <p:cNvPr id="10" name="矩形 9"/>
          <p:cNvSpPr/>
          <p:nvPr/>
        </p:nvSpPr>
        <p:spPr>
          <a:xfrm>
            <a:off x="4156364" y="2869249"/>
            <a:ext cx="1368308" cy="56097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1" name="矩形 10"/>
          <p:cNvSpPr/>
          <p:nvPr/>
        </p:nvSpPr>
        <p:spPr>
          <a:xfrm>
            <a:off x="4529361" y="2966698"/>
            <a:ext cx="968057" cy="361242"/>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a:p>
        </p:txBody>
      </p:sp>
      <p:pic>
        <p:nvPicPr>
          <p:cNvPr id="12" name="图片 11"/>
          <p:cNvPicPr>
            <a:picLocks noChangeAspect="1"/>
          </p:cNvPicPr>
          <p:nvPr/>
        </p:nvPicPr>
        <p:blipFill>
          <a:blip r:embed="rId5"/>
          <a:stretch>
            <a:fillRect/>
          </a:stretch>
        </p:blipFill>
        <p:spPr>
          <a:xfrm>
            <a:off x="473008" y="3730668"/>
            <a:ext cx="4906999" cy="1408326"/>
          </a:xfrm>
          <a:prstGeom prst="rect">
            <a:avLst/>
          </a:prstGeom>
        </p:spPr>
      </p:pic>
      <p:sp>
        <p:nvSpPr>
          <p:cNvPr id="15" name="Rectangle 2">
            <a:extLst>
              <a:ext uri="{FF2B5EF4-FFF2-40B4-BE49-F238E27FC236}">
                <a16:creationId xmlns:a16="http://schemas.microsoft.com/office/drawing/2014/main" id="{87B7BE2B-078E-43D3-BC28-BE17DCD3FE8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4. </a:t>
            </a:r>
            <a:r>
              <a:rPr lang="zh-CN" altLang="en-US" dirty="0">
                <a:latin typeface="楷体_GB2312"/>
                <a:ea typeface="楷体_GB2312"/>
                <a:cs typeface="楷体_GB2312"/>
              </a:rPr>
              <a:t>直接法视觉里程计</a:t>
            </a:r>
            <a:endParaRPr lang="en-US" altLang="zh-CN" dirty="0">
              <a:latin typeface="Times New Roman" panose="02020603050405020304" pitchFamily="18" charset="0"/>
            </a:endParaRPr>
          </a:p>
        </p:txBody>
      </p:sp>
      <p:pic>
        <p:nvPicPr>
          <p:cNvPr id="16" name="Picture 12" descr="underline_base">
            <a:extLst>
              <a:ext uri="{FF2B5EF4-FFF2-40B4-BE49-F238E27FC236}">
                <a16:creationId xmlns:a16="http://schemas.microsoft.com/office/drawing/2014/main" id="{BC8457FA-2E3B-41F0-9A45-ECD86CB9242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070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221492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sz="2000" dirty="0"/>
              <a:t>第一部分：图像梯度</a:t>
            </a:r>
          </a:p>
          <a:p>
            <a:r>
              <a:rPr kumimoji="1" lang="zh-CN" altLang="en-US" sz="2000" dirty="0"/>
              <a:t>第二部分：像素对投影点导数（见上一章）</a:t>
            </a:r>
          </a:p>
          <a:p>
            <a:endParaRPr kumimoji="1" lang="zh-CN" altLang="en-US" sz="2000" dirty="0"/>
          </a:p>
          <a:p>
            <a:pPr marL="0" indent="0">
              <a:buNone/>
            </a:pPr>
            <a:endParaRPr kumimoji="1" lang="zh-CN" altLang="en-US" sz="2000" dirty="0"/>
          </a:p>
          <a:p>
            <a:pPr marL="0" indent="0">
              <a:buNone/>
            </a:pPr>
            <a:endParaRPr kumimoji="1" lang="zh-CN" altLang="en-US" sz="2000" dirty="0"/>
          </a:p>
          <a:p>
            <a:r>
              <a:rPr kumimoji="1" lang="zh-CN" altLang="en-US" sz="2000" dirty="0"/>
              <a:t>第三部分：投影点对位姿导数：</a:t>
            </a:r>
          </a:p>
          <a:p>
            <a:r>
              <a:rPr kumimoji="1" lang="zh-CN" altLang="en-US" sz="2000" dirty="0"/>
              <a:t>综上：</a:t>
            </a:r>
          </a:p>
        </p:txBody>
      </p:sp>
      <p:pic>
        <p:nvPicPr>
          <p:cNvPr id="8" name="图片 7"/>
          <p:cNvPicPr>
            <a:picLocks noChangeAspect="1"/>
          </p:cNvPicPr>
          <p:nvPr/>
        </p:nvPicPr>
        <p:blipFill>
          <a:blip r:embed="rId2"/>
          <a:stretch>
            <a:fillRect/>
          </a:stretch>
        </p:blipFill>
        <p:spPr>
          <a:xfrm>
            <a:off x="1996310" y="2909949"/>
            <a:ext cx="5105400" cy="1181100"/>
          </a:xfrm>
          <a:prstGeom prst="rect">
            <a:avLst/>
          </a:prstGeom>
        </p:spPr>
      </p:pic>
      <p:pic>
        <p:nvPicPr>
          <p:cNvPr id="9" name="图片 8"/>
          <p:cNvPicPr>
            <a:picLocks noChangeAspect="1"/>
          </p:cNvPicPr>
          <p:nvPr/>
        </p:nvPicPr>
        <p:blipFill>
          <a:blip r:embed="rId3"/>
          <a:stretch>
            <a:fillRect/>
          </a:stretch>
        </p:blipFill>
        <p:spPr>
          <a:xfrm>
            <a:off x="4101427" y="4025812"/>
            <a:ext cx="1426536" cy="578325"/>
          </a:xfrm>
          <a:prstGeom prst="rect">
            <a:avLst/>
          </a:prstGeom>
        </p:spPr>
      </p:pic>
      <p:pic>
        <p:nvPicPr>
          <p:cNvPr id="10" name="图片 9"/>
          <p:cNvPicPr>
            <a:picLocks noChangeAspect="1"/>
          </p:cNvPicPr>
          <p:nvPr/>
        </p:nvPicPr>
        <p:blipFill>
          <a:blip r:embed="rId4"/>
          <a:stretch>
            <a:fillRect/>
          </a:stretch>
        </p:blipFill>
        <p:spPr>
          <a:xfrm>
            <a:off x="804591" y="4979303"/>
            <a:ext cx="1905000" cy="673100"/>
          </a:xfrm>
          <a:prstGeom prst="rect">
            <a:avLst/>
          </a:prstGeom>
        </p:spPr>
      </p:pic>
      <p:pic>
        <p:nvPicPr>
          <p:cNvPr id="11" name="图片 10"/>
          <p:cNvPicPr>
            <a:picLocks noChangeAspect="1"/>
          </p:cNvPicPr>
          <p:nvPr/>
        </p:nvPicPr>
        <p:blipFill>
          <a:blip r:embed="rId5"/>
          <a:stretch>
            <a:fillRect/>
          </a:stretch>
        </p:blipFill>
        <p:spPr>
          <a:xfrm>
            <a:off x="2560846" y="4733294"/>
            <a:ext cx="6324600" cy="1016000"/>
          </a:xfrm>
          <a:prstGeom prst="rect">
            <a:avLst/>
          </a:prstGeom>
        </p:spPr>
      </p:pic>
      <p:pic>
        <p:nvPicPr>
          <p:cNvPr id="12" name="图片 11"/>
          <p:cNvPicPr>
            <a:picLocks noChangeAspect="1"/>
          </p:cNvPicPr>
          <p:nvPr/>
        </p:nvPicPr>
        <p:blipFill>
          <a:blip r:embed="rId6"/>
          <a:stretch>
            <a:fillRect/>
          </a:stretch>
        </p:blipFill>
        <p:spPr>
          <a:xfrm>
            <a:off x="4844572" y="1441987"/>
            <a:ext cx="3587450" cy="936625"/>
          </a:xfrm>
          <a:prstGeom prst="rect">
            <a:avLst/>
          </a:prstGeom>
          <a:ln>
            <a:solidFill>
              <a:schemeClr val="accent1"/>
            </a:solidFill>
          </a:ln>
        </p:spPr>
      </p:pic>
      <p:sp>
        <p:nvSpPr>
          <p:cNvPr id="15" name="Rectangle 2">
            <a:extLst>
              <a:ext uri="{FF2B5EF4-FFF2-40B4-BE49-F238E27FC236}">
                <a16:creationId xmlns:a16="http://schemas.microsoft.com/office/drawing/2014/main" id="{8E4DFB9E-C90E-4211-8B52-7F961AD3DB98}"/>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4. </a:t>
            </a:r>
            <a:r>
              <a:rPr lang="zh-CN" altLang="en-US" dirty="0">
                <a:latin typeface="楷体_GB2312"/>
                <a:ea typeface="楷体_GB2312"/>
                <a:cs typeface="楷体_GB2312"/>
              </a:rPr>
              <a:t>直接法视觉里程计</a:t>
            </a:r>
            <a:endParaRPr lang="en-US" altLang="zh-CN" dirty="0">
              <a:latin typeface="Times New Roman" panose="02020603050405020304" pitchFamily="18" charset="0"/>
            </a:endParaRPr>
          </a:p>
        </p:txBody>
      </p:sp>
      <p:pic>
        <p:nvPicPr>
          <p:cNvPr id="16" name="Picture 12" descr="underline_base">
            <a:extLst>
              <a:ext uri="{FF2B5EF4-FFF2-40B4-BE49-F238E27FC236}">
                <a16:creationId xmlns:a16="http://schemas.microsoft.com/office/drawing/2014/main" id="{AF4655FA-A1DB-4039-87F3-5A93E0A1C4E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078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221492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可以看到，直接法的雅可比项有一个图像梯度因子</a:t>
            </a:r>
          </a:p>
          <a:p>
            <a:pPr lvl="1"/>
            <a:r>
              <a:rPr kumimoji="1" lang="zh-CN" altLang="en-US" dirty="0"/>
              <a:t>因此，在图像梯度不明显的地方，对相机运动估计的贡献就小</a:t>
            </a:r>
          </a:p>
          <a:p>
            <a:r>
              <a:rPr kumimoji="1" lang="zh-CN" altLang="en-US" dirty="0"/>
              <a:t>根据使用的图像信息不同，可分为：</a:t>
            </a:r>
          </a:p>
          <a:p>
            <a:pPr lvl="1"/>
            <a:r>
              <a:rPr kumimoji="1" lang="zh-CN" altLang="en-US" dirty="0"/>
              <a:t>稀疏直接法：只处理稀疏角点或关键点</a:t>
            </a:r>
          </a:p>
          <a:p>
            <a:pPr lvl="1"/>
            <a:r>
              <a:rPr kumimoji="1" lang="zh-CN" altLang="en-US" dirty="0"/>
              <a:t>稠密直接法：使用所有像素</a:t>
            </a:r>
          </a:p>
          <a:p>
            <a:pPr lvl="1"/>
            <a:r>
              <a:rPr kumimoji="1" lang="zh-CN" altLang="en-US" dirty="0"/>
              <a:t>半稠密直接法：使用部分梯度明显的像素</a:t>
            </a:r>
          </a:p>
        </p:txBody>
      </p:sp>
      <p:pic>
        <p:nvPicPr>
          <p:cNvPr id="8" name="图片 7"/>
          <p:cNvPicPr>
            <a:picLocks noChangeAspect="1"/>
          </p:cNvPicPr>
          <p:nvPr/>
        </p:nvPicPr>
        <p:blipFill>
          <a:blip r:embed="rId2"/>
          <a:stretch>
            <a:fillRect/>
          </a:stretch>
        </p:blipFill>
        <p:spPr>
          <a:xfrm>
            <a:off x="6424739" y="1708679"/>
            <a:ext cx="2578100" cy="673100"/>
          </a:xfrm>
          <a:prstGeom prst="rect">
            <a:avLst/>
          </a:prstGeom>
          <a:ln>
            <a:solidFill>
              <a:schemeClr val="accent1"/>
            </a:solidFill>
          </a:ln>
        </p:spPr>
      </p:pic>
      <p:sp>
        <p:nvSpPr>
          <p:cNvPr id="11" name="Rectangle 2">
            <a:extLst>
              <a:ext uri="{FF2B5EF4-FFF2-40B4-BE49-F238E27FC236}">
                <a16:creationId xmlns:a16="http://schemas.microsoft.com/office/drawing/2014/main" id="{78C8AD2B-AE14-461F-84E0-1ECA6893CDC1}"/>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4. </a:t>
            </a:r>
            <a:r>
              <a:rPr lang="zh-CN" altLang="en-US" dirty="0">
                <a:latin typeface="楷体_GB2312"/>
                <a:ea typeface="楷体_GB2312"/>
                <a:cs typeface="楷体_GB2312"/>
              </a:rPr>
              <a:t>直接法视觉里程计</a:t>
            </a:r>
            <a:endParaRPr lang="en-US" altLang="zh-CN" dirty="0">
              <a:latin typeface="Times New Roman" panose="02020603050405020304" pitchFamily="18" charset="0"/>
            </a:endParaRPr>
          </a:p>
        </p:txBody>
      </p:sp>
      <p:pic>
        <p:nvPicPr>
          <p:cNvPr id="12" name="Picture 12" descr="underline_base">
            <a:extLst>
              <a:ext uri="{FF2B5EF4-FFF2-40B4-BE49-F238E27FC236}">
                <a16:creationId xmlns:a16="http://schemas.microsoft.com/office/drawing/2014/main" id="{4539230A-F0F9-418E-B388-21AFCDE5FCA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253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3" y="2214928"/>
            <a:ext cx="4428955"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直接法的直观解释</a:t>
            </a:r>
          </a:p>
          <a:p>
            <a:pPr lvl="1"/>
            <a:r>
              <a:rPr kumimoji="1" lang="zh-CN" altLang="en-US" dirty="0"/>
              <a:t>像素灰度引导着优化的方向</a:t>
            </a:r>
          </a:p>
          <a:p>
            <a:pPr lvl="1"/>
            <a:r>
              <a:rPr kumimoji="1" lang="zh-CN" altLang="en-US" dirty="0"/>
              <a:t>要使优化成立，必须保证从初始估计到最优估计中间的梯度一直下降</a:t>
            </a:r>
          </a:p>
          <a:p>
            <a:pPr lvl="1"/>
            <a:r>
              <a:rPr kumimoji="1" lang="zh-CN" altLang="en-US" dirty="0"/>
              <a:t>这很容易受到图像非凸性的影响（可部分地由金字塔减轻）</a:t>
            </a:r>
          </a:p>
        </p:txBody>
      </p:sp>
      <p:pic>
        <p:nvPicPr>
          <p:cNvPr id="8" name="图片 7"/>
          <p:cNvPicPr>
            <a:picLocks noChangeAspect="1"/>
          </p:cNvPicPr>
          <p:nvPr/>
        </p:nvPicPr>
        <p:blipFill>
          <a:blip r:embed="rId2"/>
          <a:stretch>
            <a:fillRect/>
          </a:stretch>
        </p:blipFill>
        <p:spPr>
          <a:xfrm>
            <a:off x="5549545" y="2065467"/>
            <a:ext cx="2770188" cy="1573298"/>
          </a:xfrm>
          <a:prstGeom prst="rect">
            <a:avLst/>
          </a:prstGeom>
          <a:ln>
            <a:solidFill>
              <a:schemeClr val="accent1"/>
            </a:solidFill>
          </a:ln>
        </p:spPr>
      </p:pic>
      <p:pic>
        <p:nvPicPr>
          <p:cNvPr id="9" name="图片 8"/>
          <p:cNvPicPr>
            <a:picLocks noChangeAspect="1"/>
          </p:cNvPicPr>
          <p:nvPr/>
        </p:nvPicPr>
        <p:blipFill>
          <a:blip r:embed="rId3"/>
          <a:stretch>
            <a:fillRect/>
          </a:stretch>
        </p:blipFill>
        <p:spPr>
          <a:xfrm>
            <a:off x="4531262" y="3845505"/>
            <a:ext cx="4040460" cy="1808529"/>
          </a:xfrm>
          <a:prstGeom prst="rect">
            <a:avLst/>
          </a:prstGeom>
          <a:ln>
            <a:solidFill>
              <a:schemeClr val="accent1"/>
            </a:solidFill>
          </a:ln>
        </p:spPr>
      </p:pic>
      <p:sp>
        <p:nvSpPr>
          <p:cNvPr id="12" name="Rectangle 2">
            <a:extLst>
              <a:ext uri="{FF2B5EF4-FFF2-40B4-BE49-F238E27FC236}">
                <a16:creationId xmlns:a16="http://schemas.microsoft.com/office/drawing/2014/main" id="{726B6D8A-2595-4666-8250-9E89BB93A52E}"/>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4. </a:t>
            </a:r>
            <a:r>
              <a:rPr lang="zh-CN" altLang="en-US" dirty="0">
                <a:latin typeface="楷体_GB2312"/>
                <a:ea typeface="楷体_GB2312"/>
                <a:cs typeface="楷体_GB2312"/>
              </a:rPr>
              <a:t>直接法视觉里程计</a:t>
            </a:r>
            <a:endParaRPr lang="en-US" altLang="zh-CN" dirty="0">
              <a:latin typeface="Times New Roman" panose="02020603050405020304" pitchFamily="18" charset="0"/>
            </a:endParaRPr>
          </a:p>
        </p:txBody>
      </p:sp>
      <p:pic>
        <p:nvPicPr>
          <p:cNvPr id="13" name="Picture 12" descr="underline_base">
            <a:extLst>
              <a:ext uri="{FF2B5EF4-FFF2-40B4-BE49-F238E27FC236}">
                <a16:creationId xmlns:a16="http://schemas.microsoft.com/office/drawing/2014/main" id="{D5A7F612-EA07-41F7-AACB-1AAC903785B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895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02422" y="221492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优缺点小结</a:t>
            </a:r>
          </a:p>
          <a:p>
            <a:r>
              <a:rPr kumimoji="1" lang="zh-CN" altLang="en-US" dirty="0"/>
              <a:t>优势</a:t>
            </a:r>
          </a:p>
          <a:p>
            <a:pPr lvl="1"/>
            <a:r>
              <a:rPr kumimoji="1" lang="zh-CN" altLang="en-US" dirty="0"/>
              <a:t>省略特征提取的时间</a:t>
            </a:r>
          </a:p>
          <a:p>
            <a:pPr lvl="1"/>
            <a:r>
              <a:rPr kumimoji="1" lang="zh-CN" altLang="en-US" dirty="0"/>
              <a:t>只需有像素梯度而不必是角点（对白墙等地方有较好效果）</a:t>
            </a:r>
          </a:p>
          <a:p>
            <a:pPr lvl="1"/>
            <a:r>
              <a:rPr kumimoji="1" lang="zh-CN" altLang="en-US" dirty="0"/>
              <a:t>可稠密或半稠密</a:t>
            </a:r>
          </a:p>
          <a:p>
            <a:r>
              <a:rPr kumimoji="1" lang="zh-CN" altLang="en-US" dirty="0"/>
              <a:t>劣势</a:t>
            </a:r>
          </a:p>
          <a:p>
            <a:pPr lvl="1"/>
            <a:r>
              <a:rPr kumimoji="1" lang="zh-CN" altLang="en-US" dirty="0"/>
              <a:t>灰度不变难以满足（易受曝光和模糊影响）</a:t>
            </a:r>
          </a:p>
          <a:p>
            <a:pPr lvl="1"/>
            <a:r>
              <a:rPr kumimoji="1" lang="zh-CN" altLang="en-US" dirty="0"/>
              <a:t>单像素区分性差</a:t>
            </a:r>
          </a:p>
          <a:p>
            <a:pPr lvl="1"/>
            <a:r>
              <a:rPr kumimoji="1" lang="zh-CN" altLang="en-US" dirty="0"/>
              <a:t>图像非凸性</a:t>
            </a:r>
          </a:p>
        </p:txBody>
      </p:sp>
      <p:sp>
        <p:nvSpPr>
          <p:cNvPr id="10" name="Rectangle 2">
            <a:extLst>
              <a:ext uri="{FF2B5EF4-FFF2-40B4-BE49-F238E27FC236}">
                <a16:creationId xmlns:a16="http://schemas.microsoft.com/office/drawing/2014/main" id="{41767D36-109F-4537-8C8B-B7BC445B71D0}"/>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4. </a:t>
            </a:r>
            <a:r>
              <a:rPr lang="zh-CN" altLang="en-US" dirty="0">
                <a:latin typeface="楷体_GB2312"/>
                <a:ea typeface="楷体_GB2312"/>
                <a:cs typeface="楷体_GB2312"/>
              </a:rPr>
              <a:t>直接法视觉里程计</a:t>
            </a:r>
            <a:endParaRPr lang="en-US" altLang="zh-CN" dirty="0">
              <a:latin typeface="Times New Roman" panose="02020603050405020304" pitchFamily="18" charset="0"/>
            </a:endParaRPr>
          </a:p>
        </p:txBody>
      </p:sp>
      <p:pic>
        <p:nvPicPr>
          <p:cNvPr id="11" name="Picture 12" descr="underline_base">
            <a:extLst>
              <a:ext uri="{FF2B5EF4-FFF2-40B4-BE49-F238E27FC236}">
                <a16:creationId xmlns:a16="http://schemas.microsoft.com/office/drawing/2014/main" id="{E9AEAE2A-0803-4C69-8022-7EE674F5714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757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ECF674E8-E942-4C4F-AB30-0EBB404A4901}"/>
              </a:ext>
            </a:extLst>
          </p:cNvPr>
          <p:cNvSpPr>
            <a:spLocks noGrp="1" noChangeArrowheads="1"/>
          </p:cNvSpPr>
          <p:nvPr>
            <p:ph idx="1"/>
          </p:nvPr>
        </p:nvSpPr>
        <p:spPr/>
        <p:txBody>
          <a:bodyPr/>
          <a:lstStyle/>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lgn="ctr">
              <a:buFont typeface="Wingdings" panose="05000000000000000000" pitchFamily="2" charset="2"/>
              <a:buNone/>
            </a:pPr>
            <a:r>
              <a:rPr lang="en-US" altLang="zh-CN" sz="4800"/>
              <a:t>Thanks</a:t>
            </a:r>
            <a:endParaRPr lang="zh-CN" altLang="en-US" sz="4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6">
            <a:extLst>
              <a:ext uri="{FF2B5EF4-FFF2-40B4-BE49-F238E27FC236}">
                <a16:creationId xmlns:a16="http://schemas.microsoft.com/office/drawing/2014/main" id="{D26B20AF-6622-418D-B4C1-D4B56804CCE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BEAFFA9-C19D-4FDD-994C-8FDCEED06248}" type="slidenum">
              <a:rPr lang="zh-CN" altLang="en-US" sz="1200" dirty="0" smtClean="0">
                <a:latin typeface="Tahoma" panose="020B0604030504040204" pitchFamily="34" charset="0"/>
              </a:rPr>
              <a:pPr>
                <a:defRPr/>
              </a:pPr>
              <a:t>5</a:t>
            </a:fld>
            <a:endParaRPr lang="zh-CN" altLang="en-US" sz="1200">
              <a:latin typeface="Tahoma" panose="020B0604030504040204" pitchFamily="34" charset="0"/>
            </a:endParaRPr>
          </a:p>
        </p:txBody>
      </p:sp>
      <p:sp>
        <p:nvSpPr>
          <p:cNvPr id="36867" name="Rectangle 2">
            <a:extLst>
              <a:ext uri="{FF2B5EF4-FFF2-40B4-BE49-F238E27FC236}">
                <a16:creationId xmlns:a16="http://schemas.microsoft.com/office/drawing/2014/main" id="{FD3A46B8-CB2B-4AA8-A77C-AD0BA1177DFF}"/>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sp>
        <p:nvSpPr>
          <p:cNvPr id="36868" name="Text Box 3">
            <a:extLst>
              <a:ext uri="{FF2B5EF4-FFF2-40B4-BE49-F238E27FC236}">
                <a16:creationId xmlns:a16="http://schemas.microsoft.com/office/drawing/2014/main" id="{C2CD0FA5-D2AD-4AD3-ADED-66293142E7C1}"/>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131A2FC7-C0C1-477B-AD7E-C31E04458BF8}"/>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36870" name="Rectangle 5">
            <a:extLst>
              <a:ext uri="{FF2B5EF4-FFF2-40B4-BE49-F238E27FC236}">
                <a16:creationId xmlns:a16="http://schemas.microsoft.com/office/drawing/2014/main" id="{DF13B0C1-2F09-46CA-BEAF-9BFC53F11B06}"/>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6871" name="Picture 12" descr="underline_base">
            <a:extLst>
              <a:ext uri="{FF2B5EF4-FFF2-40B4-BE49-F238E27FC236}">
                <a16:creationId xmlns:a16="http://schemas.microsoft.com/office/drawing/2014/main" id="{BDFEE5D8-EDEF-4EFF-8509-829840092E6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矩形 10">
            <a:extLst>
              <a:ext uri="{FF2B5EF4-FFF2-40B4-BE49-F238E27FC236}">
                <a16:creationId xmlns:a16="http://schemas.microsoft.com/office/drawing/2014/main" id="{9AACED42-72BE-439D-8AE1-853D357A22E5}"/>
              </a:ext>
            </a:extLst>
          </p:cNvPr>
          <p:cNvSpPr>
            <a:spLocks noChangeArrowheads="1"/>
          </p:cNvSpPr>
          <p:nvPr/>
        </p:nvSpPr>
        <p:spPr bwMode="auto">
          <a:xfrm>
            <a:off x="0" y="5842000"/>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opencv</a:t>
            </a:r>
            <a:r>
              <a:rPr lang="zh-CN" altLang="en-US" sz="2400"/>
              <a:t>中光流算法，参考文献：</a:t>
            </a:r>
            <a:r>
              <a:rPr lang="en-US" altLang="zh-CN" sz="1800"/>
              <a:t>Bruce D. Lucas , "Generalized Image Matching by the Method of Differences," doctoral dissertation, tech. report , Robotics Institute, Carnegie Mellon University, July, 1984</a:t>
            </a:r>
          </a:p>
        </p:txBody>
      </p:sp>
      <p:sp>
        <p:nvSpPr>
          <p:cNvPr id="36873" name="矩形 11">
            <a:extLst>
              <a:ext uri="{FF2B5EF4-FFF2-40B4-BE49-F238E27FC236}">
                <a16:creationId xmlns:a16="http://schemas.microsoft.com/office/drawing/2014/main" id="{1FFA053B-33B1-49F8-A233-7EBEA22B9191}"/>
              </a:ext>
            </a:extLst>
          </p:cNvPr>
          <p:cNvSpPr>
            <a:spLocks noChangeArrowheads="1"/>
          </p:cNvSpPr>
          <p:nvPr/>
        </p:nvSpPr>
        <p:spPr bwMode="auto">
          <a:xfrm>
            <a:off x="309563" y="1285875"/>
            <a:ext cx="85074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光流的概念</a:t>
            </a:r>
            <a:r>
              <a:rPr lang="en-US" altLang="zh-CN" sz="2400"/>
              <a:t>:(Optical flow or optic flow)</a:t>
            </a:r>
            <a:br>
              <a:rPr lang="en-US" altLang="zh-CN" sz="2400"/>
            </a:br>
            <a:r>
              <a:rPr lang="zh-CN" altLang="en-US" sz="2400"/>
              <a:t>它是一种运动模式，这种运动模式指的是一个物体、表面、边缘在一个视角下由一个观察者（比如眼睛、摄像头等）和背景之间形成的明显移动。</a:t>
            </a:r>
            <a:br>
              <a:rPr lang="zh-CN" altLang="en-US" sz="2400"/>
            </a:br>
            <a:br>
              <a:rPr lang="zh-CN" altLang="en-US" sz="2400"/>
            </a:br>
            <a:endParaRPr lang="zh-CN" altLang="en-US" sz="2400"/>
          </a:p>
        </p:txBody>
      </p:sp>
      <p:pic>
        <p:nvPicPr>
          <p:cNvPr id="36874" name="Picture 2" descr="D:\class\Introduction to Robotics\PPT_2015\chapter2_hardware\materials\Sensors\里程计\Vision2.jpg">
            <a:extLst>
              <a:ext uri="{FF2B5EF4-FFF2-40B4-BE49-F238E27FC236}">
                <a16:creationId xmlns:a16="http://schemas.microsoft.com/office/drawing/2014/main" id="{DC437707-39AD-4DDF-8F20-ACEA706F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025775"/>
            <a:ext cx="67484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875" name="直接连接符 13">
            <a:extLst>
              <a:ext uri="{FF2B5EF4-FFF2-40B4-BE49-F238E27FC236}">
                <a16:creationId xmlns:a16="http://schemas.microsoft.com/office/drawing/2014/main" id="{A10791AB-3653-4C50-971C-452DA2DAE541}"/>
              </a:ext>
            </a:extLst>
          </p:cNvPr>
          <p:cNvCxnSpPr>
            <a:cxnSpLocks noChangeShapeType="1"/>
          </p:cNvCxnSpPr>
          <p:nvPr/>
        </p:nvCxnSpPr>
        <p:spPr bwMode="auto">
          <a:xfrm>
            <a:off x="0" y="5878513"/>
            <a:ext cx="9144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8723079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6">
            <a:extLst>
              <a:ext uri="{FF2B5EF4-FFF2-40B4-BE49-F238E27FC236}">
                <a16:creationId xmlns:a16="http://schemas.microsoft.com/office/drawing/2014/main" id="{D26B20AF-6622-418D-B4C1-D4B56804CCE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BEAFFA9-C19D-4FDD-994C-8FDCEED06248}" type="slidenum">
              <a:rPr lang="zh-CN" altLang="en-US" sz="1200" dirty="0" smtClean="0">
                <a:latin typeface="Tahoma" panose="020B0604030504040204" pitchFamily="34" charset="0"/>
              </a:rPr>
              <a:pPr>
                <a:defRPr/>
              </a:pPr>
              <a:t>6</a:t>
            </a:fld>
            <a:endParaRPr lang="zh-CN" altLang="en-US" sz="1200">
              <a:latin typeface="Tahoma" panose="020B0604030504040204" pitchFamily="34" charset="0"/>
            </a:endParaRPr>
          </a:p>
        </p:txBody>
      </p:sp>
      <p:sp>
        <p:nvSpPr>
          <p:cNvPr id="36867" name="Rectangle 2">
            <a:extLst>
              <a:ext uri="{FF2B5EF4-FFF2-40B4-BE49-F238E27FC236}">
                <a16:creationId xmlns:a16="http://schemas.microsoft.com/office/drawing/2014/main" id="{FD3A46B8-CB2B-4AA8-A77C-AD0BA1177DFF}"/>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sp>
        <p:nvSpPr>
          <p:cNvPr id="36868" name="Text Box 3">
            <a:extLst>
              <a:ext uri="{FF2B5EF4-FFF2-40B4-BE49-F238E27FC236}">
                <a16:creationId xmlns:a16="http://schemas.microsoft.com/office/drawing/2014/main" id="{C2CD0FA5-D2AD-4AD3-ADED-66293142E7C1}"/>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131A2FC7-C0C1-477B-AD7E-C31E04458BF8}"/>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36870" name="Rectangle 5">
            <a:extLst>
              <a:ext uri="{FF2B5EF4-FFF2-40B4-BE49-F238E27FC236}">
                <a16:creationId xmlns:a16="http://schemas.microsoft.com/office/drawing/2014/main" id="{DF13B0C1-2F09-46CA-BEAF-9BFC53F11B06}"/>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6871" name="Picture 12" descr="underline_base">
            <a:extLst>
              <a:ext uri="{FF2B5EF4-FFF2-40B4-BE49-F238E27FC236}">
                <a16:creationId xmlns:a16="http://schemas.microsoft.com/office/drawing/2014/main" id="{BDFEE5D8-EDEF-4EFF-8509-829840092E6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矩形 10">
            <a:extLst>
              <a:ext uri="{FF2B5EF4-FFF2-40B4-BE49-F238E27FC236}">
                <a16:creationId xmlns:a16="http://schemas.microsoft.com/office/drawing/2014/main" id="{9AACED42-72BE-439D-8AE1-853D357A22E5}"/>
              </a:ext>
            </a:extLst>
          </p:cNvPr>
          <p:cNvSpPr>
            <a:spLocks noChangeArrowheads="1"/>
          </p:cNvSpPr>
          <p:nvPr/>
        </p:nvSpPr>
        <p:spPr bwMode="auto">
          <a:xfrm>
            <a:off x="-1" y="6540987"/>
            <a:ext cx="9144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dirty="0"/>
              <a:t>https://blog.csdn.net/qq_38906523/article/details/80781242</a:t>
            </a:r>
          </a:p>
        </p:txBody>
      </p:sp>
      <p:sp>
        <p:nvSpPr>
          <p:cNvPr id="36873" name="矩形 11">
            <a:extLst>
              <a:ext uri="{FF2B5EF4-FFF2-40B4-BE49-F238E27FC236}">
                <a16:creationId xmlns:a16="http://schemas.microsoft.com/office/drawing/2014/main" id="{1FFA053B-33B1-49F8-A233-7EBEA22B9191}"/>
              </a:ext>
            </a:extLst>
          </p:cNvPr>
          <p:cNvSpPr>
            <a:spLocks noChangeArrowheads="1"/>
          </p:cNvSpPr>
          <p:nvPr/>
        </p:nvSpPr>
        <p:spPr bwMode="auto">
          <a:xfrm>
            <a:off x="323850" y="1277938"/>
            <a:ext cx="850741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None/>
            </a:pPr>
            <a:r>
              <a:rPr lang="zh-CN" altLang="en-US" sz="2400" dirty="0"/>
              <a:t>光流的概念</a:t>
            </a:r>
            <a:r>
              <a:rPr lang="en-US" altLang="zh-CN" sz="2400" dirty="0"/>
              <a:t>:(Optical flow or optic flow)</a:t>
            </a:r>
            <a:br>
              <a:rPr lang="en-US" altLang="zh-CN" sz="2400" dirty="0"/>
            </a:br>
            <a:r>
              <a:rPr lang="en-US" altLang="zh-CN" sz="2400" dirty="0"/>
              <a:t>   </a:t>
            </a:r>
            <a:r>
              <a:rPr lang="zh-CN" altLang="en-US" sz="2400" dirty="0"/>
              <a:t>当人的眼睛观察运动物体时，物体的景象在人眼的视网膜上形成一系列连续变化的图像，这一系列连续变化的信息不断“流过”视网膜（即图像平面），好像一种光的“流”，故称之为光流（</a:t>
            </a:r>
            <a:r>
              <a:rPr lang="en-US" altLang="zh-CN" sz="2400" dirty="0"/>
              <a:t>optical flow</a:t>
            </a:r>
            <a:r>
              <a:rPr lang="zh-CN" altLang="en-US" sz="2400" dirty="0"/>
              <a:t>）。光流表达了图像的变化，由于它包含了目标运动的信息，因此可被观察者用来确定目标的运动情况。</a:t>
            </a:r>
          </a:p>
          <a:p>
            <a:pPr eaLnBrk="1" hangingPunct="1">
              <a:lnSpc>
                <a:spcPct val="100000"/>
              </a:lnSpc>
              <a:spcBef>
                <a:spcPct val="0"/>
              </a:spcBef>
              <a:buClrTx/>
              <a:buSzTx/>
              <a:buFont typeface="Arial" panose="020B0604020202020204" pitchFamily="34" charset="0"/>
              <a:buNone/>
            </a:pPr>
            <a:br>
              <a:rPr lang="zh-CN" altLang="en-US" sz="2400" dirty="0"/>
            </a:br>
            <a:endParaRPr lang="zh-CN" altLang="en-US" sz="2400" dirty="0"/>
          </a:p>
        </p:txBody>
      </p:sp>
      <p:pic>
        <p:nvPicPr>
          <p:cNvPr id="36874" name="Picture 2" descr="D:\class\Introduction to Robotics\PPT_2015\chapter2_hardware\materials\Sensors\里程计\Vision2.jpg">
            <a:extLst>
              <a:ext uri="{FF2B5EF4-FFF2-40B4-BE49-F238E27FC236}">
                <a16:creationId xmlns:a16="http://schemas.microsoft.com/office/drawing/2014/main" id="{DC437707-39AD-4DDF-8F20-ACEA706F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768" y="3744913"/>
            <a:ext cx="67484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875" name="直接连接符 13">
            <a:extLst>
              <a:ext uri="{FF2B5EF4-FFF2-40B4-BE49-F238E27FC236}">
                <a16:creationId xmlns:a16="http://schemas.microsoft.com/office/drawing/2014/main" id="{A10791AB-3653-4C50-971C-452DA2DAE541}"/>
              </a:ext>
            </a:extLst>
          </p:cNvPr>
          <p:cNvCxnSpPr>
            <a:cxnSpLocks noChangeShapeType="1"/>
          </p:cNvCxnSpPr>
          <p:nvPr/>
        </p:nvCxnSpPr>
        <p:spPr bwMode="auto">
          <a:xfrm>
            <a:off x="-1" y="6548636"/>
            <a:ext cx="9144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1662806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6">
            <a:extLst>
              <a:ext uri="{FF2B5EF4-FFF2-40B4-BE49-F238E27FC236}">
                <a16:creationId xmlns:a16="http://schemas.microsoft.com/office/drawing/2014/main" id="{D26B20AF-6622-418D-B4C1-D4B56804CCE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BEAFFA9-C19D-4FDD-994C-8FDCEED06248}" type="slidenum">
              <a:rPr lang="zh-CN" altLang="en-US" sz="1200" dirty="0" smtClean="0">
                <a:latin typeface="Tahoma" panose="020B0604030504040204" pitchFamily="34" charset="0"/>
              </a:rPr>
              <a:pPr>
                <a:defRPr/>
              </a:pPr>
              <a:t>7</a:t>
            </a:fld>
            <a:endParaRPr lang="zh-CN" altLang="en-US" sz="1200">
              <a:latin typeface="Tahoma" panose="020B0604030504040204" pitchFamily="34" charset="0"/>
            </a:endParaRPr>
          </a:p>
        </p:txBody>
      </p:sp>
      <p:sp>
        <p:nvSpPr>
          <p:cNvPr id="36867" name="Rectangle 2">
            <a:extLst>
              <a:ext uri="{FF2B5EF4-FFF2-40B4-BE49-F238E27FC236}">
                <a16:creationId xmlns:a16="http://schemas.microsoft.com/office/drawing/2014/main" id="{FD3A46B8-CB2B-4AA8-A77C-AD0BA1177DFF}"/>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sp>
        <p:nvSpPr>
          <p:cNvPr id="36868" name="Text Box 3">
            <a:extLst>
              <a:ext uri="{FF2B5EF4-FFF2-40B4-BE49-F238E27FC236}">
                <a16:creationId xmlns:a16="http://schemas.microsoft.com/office/drawing/2014/main" id="{C2CD0FA5-D2AD-4AD3-ADED-66293142E7C1}"/>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131A2FC7-C0C1-477B-AD7E-C31E04458BF8}"/>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36870" name="Rectangle 5">
            <a:extLst>
              <a:ext uri="{FF2B5EF4-FFF2-40B4-BE49-F238E27FC236}">
                <a16:creationId xmlns:a16="http://schemas.microsoft.com/office/drawing/2014/main" id="{DF13B0C1-2F09-46CA-BEAF-9BFC53F11B06}"/>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6871" name="Picture 12" descr="underline_base">
            <a:extLst>
              <a:ext uri="{FF2B5EF4-FFF2-40B4-BE49-F238E27FC236}">
                <a16:creationId xmlns:a16="http://schemas.microsoft.com/office/drawing/2014/main" id="{BDFEE5D8-EDEF-4EFF-8509-829840092E6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5AFB9C90-2C81-4394-9173-C2CB64751D30}"/>
              </a:ext>
            </a:extLst>
          </p:cNvPr>
          <p:cNvPicPr>
            <a:picLocks noChangeAspect="1"/>
          </p:cNvPicPr>
          <p:nvPr/>
        </p:nvPicPr>
        <p:blipFill>
          <a:blip r:embed="rId4"/>
          <a:stretch>
            <a:fillRect/>
          </a:stretch>
        </p:blipFill>
        <p:spPr>
          <a:xfrm>
            <a:off x="518190" y="2053416"/>
            <a:ext cx="8240218" cy="3869402"/>
          </a:xfrm>
          <a:prstGeom prst="rect">
            <a:avLst/>
          </a:prstGeom>
        </p:spPr>
      </p:pic>
    </p:spTree>
    <p:extLst>
      <p:ext uri="{BB962C8B-B14F-4D97-AF65-F5344CB8AC3E}">
        <p14:creationId xmlns:p14="http://schemas.microsoft.com/office/powerpoint/2010/main" val="310425404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6">
            <a:extLst>
              <a:ext uri="{FF2B5EF4-FFF2-40B4-BE49-F238E27FC236}">
                <a16:creationId xmlns:a16="http://schemas.microsoft.com/office/drawing/2014/main" id="{54742080-3AC8-477C-9DBD-0EBAB6197B6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308E9011-CA9C-4679-8973-9D690842649D}" type="slidenum">
              <a:rPr lang="zh-CN" altLang="en-US" sz="1200" dirty="0" smtClean="0">
                <a:latin typeface="Tahoma" panose="020B0604030504040204" pitchFamily="34" charset="0"/>
              </a:rPr>
              <a:pPr>
                <a:defRPr/>
              </a:pPr>
              <a:t>8</a:t>
            </a:fld>
            <a:endParaRPr lang="zh-CN" altLang="en-US" sz="1200">
              <a:latin typeface="Tahoma" panose="020B0604030504040204" pitchFamily="34" charset="0"/>
            </a:endParaRPr>
          </a:p>
        </p:txBody>
      </p:sp>
      <p:sp>
        <p:nvSpPr>
          <p:cNvPr id="38916" name="Text Box 3">
            <a:extLst>
              <a:ext uri="{FF2B5EF4-FFF2-40B4-BE49-F238E27FC236}">
                <a16:creationId xmlns:a16="http://schemas.microsoft.com/office/drawing/2014/main" id="{95C16EDE-8A5C-43B1-8AEF-DDD1E02287B5}"/>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FBAC3B1F-74BE-44B8-B30C-66EFF353B8CE}"/>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38918" name="Rectangle 5">
            <a:extLst>
              <a:ext uri="{FF2B5EF4-FFF2-40B4-BE49-F238E27FC236}">
                <a16:creationId xmlns:a16="http://schemas.microsoft.com/office/drawing/2014/main" id="{A9AB6BBA-7A1B-43D8-960B-4B4CB5D65360}"/>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sp>
        <p:nvSpPr>
          <p:cNvPr id="38920" name="矩形 10">
            <a:extLst>
              <a:ext uri="{FF2B5EF4-FFF2-40B4-BE49-F238E27FC236}">
                <a16:creationId xmlns:a16="http://schemas.microsoft.com/office/drawing/2014/main" id="{044E607E-745D-46FF-9154-15B505E72A0A}"/>
              </a:ext>
            </a:extLst>
          </p:cNvPr>
          <p:cNvSpPr>
            <a:spLocks noChangeArrowheads="1"/>
          </p:cNvSpPr>
          <p:nvPr/>
        </p:nvSpPr>
        <p:spPr bwMode="auto">
          <a:xfrm>
            <a:off x="0" y="5842000"/>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opencv</a:t>
            </a:r>
            <a:r>
              <a:rPr lang="zh-CN" altLang="en-US" sz="2400"/>
              <a:t>中光流算法，参考文献：</a:t>
            </a:r>
            <a:r>
              <a:rPr lang="en-US" altLang="zh-CN" sz="1800"/>
              <a:t>Bruce D. Lucas , "Generalized Image Matching by the Method of Differences," doctoral dissertation, tech. report , Robotics Institute, Carnegie Mellon University, July, 1984</a:t>
            </a:r>
          </a:p>
        </p:txBody>
      </p:sp>
      <p:sp>
        <p:nvSpPr>
          <p:cNvPr id="38921" name="矩形 11">
            <a:extLst>
              <a:ext uri="{FF2B5EF4-FFF2-40B4-BE49-F238E27FC236}">
                <a16:creationId xmlns:a16="http://schemas.microsoft.com/office/drawing/2014/main" id="{0DB2A1CA-F713-4A87-860B-63D224BFFB69}"/>
              </a:ext>
            </a:extLst>
          </p:cNvPr>
          <p:cNvSpPr>
            <a:spLocks noChangeArrowheads="1"/>
          </p:cNvSpPr>
          <p:nvPr/>
        </p:nvSpPr>
        <p:spPr bwMode="auto">
          <a:xfrm>
            <a:off x="309563" y="1285875"/>
            <a:ext cx="8507412"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光流算法：</a:t>
            </a:r>
            <a:br>
              <a:rPr lang="zh-CN" altLang="en-US" sz="2400"/>
            </a:br>
            <a:r>
              <a:rPr lang="zh-CN" altLang="en-US" sz="2400"/>
              <a:t>它评估了两幅图像的之间的变形，它的基本假设是体素和图像像素守恒。它假设一个物体的颜色在前后两帧没有巨大而明显的变化。基于这个思路，我们可以得到图像约束方程。不同的光流算法解决了假定了不同附加条件的光流问题。</a:t>
            </a:r>
            <a:br>
              <a:rPr lang="zh-CN" altLang="en-US" sz="2400"/>
            </a:br>
            <a:br>
              <a:rPr lang="zh-CN" altLang="en-US" sz="2400"/>
            </a:br>
            <a:r>
              <a:rPr lang="en-US" altLang="zh-CN" sz="2400"/>
              <a:t>Lucas–Kanade</a:t>
            </a:r>
            <a:r>
              <a:rPr lang="zh-CN" altLang="en-US" sz="2400"/>
              <a:t>算法：</a:t>
            </a:r>
            <a:br>
              <a:rPr lang="zh-CN" altLang="en-US" sz="2400"/>
            </a:br>
            <a:r>
              <a:rPr lang="zh-CN" altLang="en-US" sz="2400"/>
              <a:t>这个算法是最常见和流行的，它计算两帧在时间</a:t>
            </a:r>
            <a:r>
              <a:rPr lang="en-US" altLang="zh-CN" sz="2400"/>
              <a:t>t </a:t>
            </a:r>
            <a:r>
              <a:rPr lang="zh-CN" altLang="en-US" sz="2400"/>
              <a:t>到</a:t>
            </a:r>
            <a:r>
              <a:rPr lang="en-US" altLang="zh-CN" sz="2400"/>
              <a:t>t + δt</a:t>
            </a:r>
            <a:r>
              <a:rPr lang="zh-CN" altLang="en-US" sz="2400"/>
              <a:t>之间每个每个像素点位置的移动。 由于它是基于图像信号的泰勒级数，这种方法称为差分，也就是对于空间和时间坐标使用偏导数。</a:t>
            </a:r>
            <a:br>
              <a:rPr lang="zh-CN" altLang="en-US" sz="2400"/>
            </a:br>
            <a:endParaRPr lang="zh-CN" altLang="en-US" sz="2400"/>
          </a:p>
          <a:p>
            <a:pPr eaLnBrk="1" hangingPunct="1">
              <a:lnSpc>
                <a:spcPct val="100000"/>
              </a:lnSpc>
              <a:spcBef>
                <a:spcPct val="0"/>
              </a:spcBef>
              <a:buClrTx/>
              <a:buSzTx/>
              <a:buFont typeface="Arial" panose="020B0604020202020204" pitchFamily="34" charset="0"/>
              <a:buNone/>
            </a:pPr>
            <a:br>
              <a:rPr lang="zh-CN" altLang="en-US" sz="2400"/>
            </a:br>
            <a:br>
              <a:rPr lang="zh-CN" altLang="en-US" sz="2400"/>
            </a:br>
            <a:endParaRPr lang="zh-CN" altLang="en-US" sz="2400"/>
          </a:p>
        </p:txBody>
      </p:sp>
      <p:cxnSp>
        <p:nvCxnSpPr>
          <p:cNvPr id="38922" name="直接连接符 12">
            <a:extLst>
              <a:ext uri="{FF2B5EF4-FFF2-40B4-BE49-F238E27FC236}">
                <a16:creationId xmlns:a16="http://schemas.microsoft.com/office/drawing/2014/main" id="{E260097D-53BA-4CB0-A932-FBD42EDC5BE6}"/>
              </a:ext>
            </a:extLst>
          </p:cNvPr>
          <p:cNvCxnSpPr>
            <a:cxnSpLocks noChangeShapeType="1"/>
          </p:cNvCxnSpPr>
          <p:nvPr/>
        </p:nvCxnSpPr>
        <p:spPr bwMode="auto">
          <a:xfrm>
            <a:off x="0" y="5878513"/>
            <a:ext cx="9144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 name="Rectangle 2">
            <a:extLst>
              <a:ext uri="{FF2B5EF4-FFF2-40B4-BE49-F238E27FC236}">
                <a16:creationId xmlns:a16="http://schemas.microsoft.com/office/drawing/2014/main" id="{8AD240A6-B861-4D70-AF20-4D0D2CFC8A29}"/>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14" name="Picture 12" descr="underline_base">
            <a:extLst>
              <a:ext uri="{FF2B5EF4-FFF2-40B4-BE49-F238E27FC236}">
                <a16:creationId xmlns:a16="http://schemas.microsoft.com/office/drawing/2014/main" id="{6B22902C-0F03-4DDE-921D-5924E43345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82389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6">
            <a:extLst>
              <a:ext uri="{FF2B5EF4-FFF2-40B4-BE49-F238E27FC236}">
                <a16:creationId xmlns:a16="http://schemas.microsoft.com/office/drawing/2014/main" id="{54742080-3AC8-477C-9DBD-0EBAB6197B6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308E9011-CA9C-4679-8973-9D690842649D}" type="slidenum">
              <a:rPr lang="zh-CN" altLang="en-US" sz="1200" dirty="0" smtClean="0">
                <a:latin typeface="Tahoma" panose="020B0604030504040204" pitchFamily="34" charset="0"/>
              </a:rPr>
              <a:pPr>
                <a:defRPr/>
              </a:pPr>
              <a:t>9</a:t>
            </a:fld>
            <a:endParaRPr lang="zh-CN" altLang="en-US" sz="1200">
              <a:latin typeface="Tahoma" panose="020B0604030504040204" pitchFamily="34" charset="0"/>
            </a:endParaRPr>
          </a:p>
        </p:txBody>
      </p:sp>
      <p:sp>
        <p:nvSpPr>
          <p:cNvPr id="38916" name="Text Box 3">
            <a:extLst>
              <a:ext uri="{FF2B5EF4-FFF2-40B4-BE49-F238E27FC236}">
                <a16:creationId xmlns:a16="http://schemas.microsoft.com/office/drawing/2014/main" id="{95C16EDE-8A5C-43B1-8AEF-DDD1E02287B5}"/>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FBAC3B1F-74BE-44B8-B30C-66EFF353B8CE}"/>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38918" name="Rectangle 5">
            <a:extLst>
              <a:ext uri="{FF2B5EF4-FFF2-40B4-BE49-F238E27FC236}">
                <a16:creationId xmlns:a16="http://schemas.microsoft.com/office/drawing/2014/main" id="{A9AB6BBA-7A1B-43D8-960B-4B4CB5D65360}"/>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sp>
        <p:nvSpPr>
          <p:cNvPr id="38920" name="矩形 10">
            <a:extLst>
              <a:ext uri="{FF2B5EF4-FFF2-40B4-BE49-F238E27FC236}">
                <a16:creationId xmlns:a16="http://schemas.microsoft.com/office/drawing/2014/main" id="{044E607E-745D-46FF-9154-15B505E72A0A}"/>
              </a:ext>
            </a:extLst>
          </p:cNvPr>
          <p:cNvSpPr>
            <a:spLocks noChangeArrowheads="1"/>
          </p:cNvSpPr>
          <p:nvPr/>
        </p:nvSpPr>
        <p:spPr bwMode="auto">
          <a:xfrm>
            <a:off x="0" y="5842000"/>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opencv</a:t>
            </a:r>
            <a:r>
              <a:rPr lang="zh-CN" altLang="en-US" sz="2400"/>
              <a:t>中光流算法，参考文献：</a:t>
            </a:r>
            <a:r>
              <a:rPr lang="en-US" altLang="zh-CN" sz="1800"/>
              <a:t>Bruce D. Lucas , "Generalized Image Matching by the Method of Differences," doctoral dissertation, tech. report , Robotics Institute, Carnegie Mellon University, July, 1984</a:t>
            </a:r>
          </a:p>
        </p:txBody>
      </p:sp>
      <p:sp>
        <p:nvSpPr>
          <p:cNvPr id="38921" name="矩形 11">
            <a:extLst>
              <a:ext uri="{FF2B5EF4-FFF2-40B4-BE49-F238E27FC236}">
                <a16:creationId xmlns:a16="http://schemas.microsoft.com/office/drawing/2014/main" id="{0DB2A1CA-F713-4A87-860B-63D224BFFB69}"/>
              </a:ext>
            </a:extLst>
          </p:cNvPr>
          <p:cNvSpPr>
            <a:spLocks noChangeArrowheads="1"/>
          </p:cNvSpPr>
          <p:nvPr/>
        </p:nvSpPr>
        <p:spPr bwMode="auto">
          <a:xfrm>
            <a:off x="309563" y="1202747"/>
            <a:ext cx="850741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dirty="0"/>
              <a:t>假设条件</a:t>
            </a:r>
            <a:endParaRPr lang="en-US" altLang="zh-CN" sz="2400" dirty="0"/>
          </a:p>
          <a:p>
            <a:pPr eaLnBrk="1" hangingPunct="1">
              <a:lnSpc>
                <a:spcPct val="100000"/>
              </a:lnSpc>
              <a:spcBef>
                <a:spcPct val="0"/>
              </a:spcBef>
              <a:buClrTx/>
              <a:buSzTx/>
              <a:buFont typeface="Arial" panose="020B0604020202020204" pitchFamily="34" charset="0"/>
              <a:buNone/>
            </a:pPr>
            <a:endParaRPr lang="zh-CN" altLang="en-US" sz="2400" dirty="0"/>
          </a:p>
          <a:p>
            <a:pPr eaLnBrk="1" hangingPunct="1">
              <a:lnSpc>
                <a:spcPct val="100000"/>
              </a:lnSpc>
              <a:spcBef>
                <a:spcPct val="0"/>
              </a:spcBef>
              <a:buClrTx/>
              <a:buSzTx/>
              <a:buFont typeface="Arial" panose="020B0604020202020204" pitchFamily="34" charset="0"/>
              <a:buNone/>
            </a:pPr>
            <a:r>
              <a:rPr lang="zh-CN" altLang="en-US" sz="2400" dirty="0"/>
              <a:t>（</a:t>
            </a:r>
            <a:r>
              <a:rPr lang="en-US" altLang="zh-CN" sz="2400" dirty="0"/>
              <a:t>1</a:t>
            </a:r>
            <a:r>
              <a:rPr lang="zh-CN" altLang="en-US" sz="2400" dirty="0"/>
              <a:t>）亮度恒定，就是同一点随着时间的变化，其亮度不会发生改变，用于得到光流法基本方程；</a:t>
            </a:r>
            <a:endParaRPr lang="en-US" altLang="zh-CN" sz="2400" dirty="0"/>
          </a:p>
          <a:p>
            <a:pPr eaLnBrk="1" hangingPunct="1">
              <a:lnSpc>
                <a:spcPct val="100000"/>
              </a:lnSpc>
              <a:spcBef>
                <a:spcPct val="0"/>
              </a:spcBef>
              <a:buClrTx/>
              <a:buSzTx/>
              <a:buFont typeface="Arial" panose="020B0604020202020204" pitchFamily="34" charset="0"/>
              <a:buNone/>
            </a:pPr>
            <a:endParaRPr lang="zh-CN" altLang="en-US" sz="2400" dirty="0"/>
          </a:p>
          <a:p>
            <a:pPr eaLnBrk="1" hangingPunct="1">
              <a:lnSpc>
                <a:spcPct val="100000"/>
              </a:lnSpc>
              <a:spcBef>
                <a:spcPct val="0"/>
              </a:spcBef>
              <a:buClrTx/>
              <a:buSzTx/>
              <a:buFont typeface="Arial" panose="020B0604020202020204" pitchFamily="34" charset="0"/>
              <a:buNone/>
            </a:pPr>
            <a:r>
              <a:rPr lang="zh-CN" altLang="en-US" sz="2400" dirty="0"/>
              <a:t>（</a:t>
            </a:r>
            <a:r>
              <a:rPr lang="en-US" altLang="zh-CN" sz="2400" dirty="0"/>
              <a:t>2</a:t>
            </a:r>
            <a:r>
              <a:rPr lang="zh-CN" altLang="en-US" sz="2400" dirty="0"/>
              <a:t>）小运动，这个必须满足，就是时间的变化不会引起位置的剧烈变化，这样灰度才能对位置求偏导（换句话说，小运动情况下我们才能用前后帧之间单位位置变化引起的灰度变化去近似灰度对位置的偏导数）；</a:t>
            </a:r>
            <a:endParaRPr lang="en-US" altLang="zh-CN" sz="2400" dirty="0"/>
          </a:p>
          <a:p>
            <a:pPr eaLnBrk="1" hangingPunct="1">
              <a:lnSpc>
                <a:spcPct val="100000"/>
              </a:lnSpc>
              <a:spcBef>
                <a:spcPct val="0"/>
              </a:spcBef>
              <a:buClrTx/>
              <a:buSzTx/>
              <a:buFont typeface="Arial" panose="020B0604020202020204" pitchFamily="34" charset="0"/>
              <a:buNone/>
            </a:pPr>
            <a:endParaRPr lang="zh-CN" altLang="en-US" sz="2400" dirty="0"/>
          </a:p>
          <a:p>
            <a:pPr eaLnBrk="1" hangingPunct="1">
              <a:lnSpc>
                <a:spcPct val="100000"/>
              </a:lnSpc>
              <a:spcBef>
                <a:spcPct val="0"/>
              </a:spcBef>
              <a:buClrTx/>
              <a:buSzTx/>
              <a:buFont typeface="Arial" panose="020B0604020202020204" pitchFamily="34" charset="0"/>
              <a:buNone/>
            </a:pPr>
            <a:r>
              <a:rPr lang="zh-CN" altLang="en-US" sz="2400" dirty="0"/>
              <a:t>（</a:t>
            </a:r>
            <a:r>
              <a:rPr lang="en-US" altLang="zh-CN" sz="2400" dirty="0"/>
              <a:t>3</a:t>
            </a:r>
            <a:r>
              <a:rPr lang="zh-CN" altLang="en-US" sz="2400" dirty="0"/>
              <a:t>）空间一致，一个场景上邻近的点投影到图像上也是邻近点，且邻近点速度一致。这是</a:t>
            </a:r>
            <a:r>
              <a:rPr lang="en-US" altLang="zh-CN" sz="2400" dirty="0"/>
              <a:t>Lucas-</a:t>
            </a:r>
            <a:r>
              <a:rPr lang="en-US" altLang="zh-CN" sz="2400" dirty="0" err="1"/>
              <a:t>Kanade</a:t>
            </a:r>
            <a:r>
              <a:rPr lang="zh-CN" altLang="en-US" sz="2400" dirty="0"/>
              <a:t>光流法特有的假定，</a:t>
            </a:r>
          </a:p>
        </p:txBody>
      </p:sp>
      <p:cxnSp>
        <p:nvCxnSpPr>
          <p:cNvPr id="38922" name="直接连接符 12">
            <a:extLst>
              <a:ext uri="{FF2B5EF4-FFF2-40B4-BE49-F238E27FC236}">
                <a16:creationId xmlns:a16="http://schemas.microsoft.com/office/drawing/2014/main" id="{E260097D-53BA-4CB0-A932-FBD42EDC5BE6}"/>
              </a:ext>
            </a:extLst>
          </p:cNvPr>
          <p:cNvCxnSpPr>
            <a:cxnSpLocks noChangeShapeType="1"/>
          </p:cNvCxnSpPr>
          <p:nvPr/>
        </p:nvCxnSpPr>
        <p:spPr bwMode="auto">
          <a:xfrm>
            <a:off x="0" y="5878513"/>
            <a:ext cx="9144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 name="Rectangle 2">
            <a:extLst>
              <a:ext uri="{FF2B5EF4-FFF2-40B4-BE49-F238E27FC236}">
                <a16:creationId xmlns:a16="http://schemas.microsoft.com/office/drawing/2014/main" id="{C7F0C310-5D35-40B4-A2BA-265F0D0B665A}"/>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3. </a:t>
            </a:r>
            <a:r>
              <a:rPr lang="zh-CN" altLang="en-US" dirty="0">
                <a:latin typeface="楷体_GB2312"/>
                <a:ea typeface="楷体_GB2312"/>
                <a:cs typeface="楷体_GB2312"/>
              </a:rPr>
              <a:t>光流法视觉里程计</a:t>
            </a:r>
            <a:endParaRPr lang="en-US" altLang="zh-CN" dirty="0">
              <a:latin typeface="Times New Roman" panose="02020603050405020304" pitchFamily="18" charset="0"/>
            </a:endParaRPr>
          </a:p>
        </p:txBody>
      </p:sp>
      <p:pic>
        <p:nvPicPr>
          <p:cNvPr id="14" name="Picture 12" descr="underline_base">
            <a:extLst>
              <a:ext uri="{FF2B5EF4-FFF2-40B4-BE49-F238E27FC236}">
                <a16:creationId xmlns:a16="http://schemas.microsoft.com/office/drawing/2014/main" id="{27C5E36A-C983-43AD-AF94-D1C7C43B911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0992862"/>
      </p:ext>
    </p:extLst>
  </p:cSld>
  <p:clrMapOvr>
    <a:masterClrMapping/>
  </p:clrMapOvr>
  <p:transition/>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3_Default Design">
  <a:themeElements>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3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4_Default Design">
  <a:themeElements>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4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4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4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4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4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4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4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5_Default Design">
  <a:themeElements>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5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5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5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5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5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6_Default Design">
  <a:themeElements>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6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3303</TotalTime>
  <Pages>0</Pages>
  <Words>4556</Words>
  <Characters>0</Characters>
  <Application>Microsoft Office PowerPoint</Application>
  <DocSecurity>0</DocSecurity>
  <PresentationFormat>全屏显示(4:3)</PresentationFormat>
  <Lines>0</Lines>
  <Paragraphs>315</Paragraphs>
  <Slides>48</Slides>
  <Notes>22</Notes>
  <HiddenSlides>0</HiddenSlides>
  <MMClips>0</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1</vt:i4>
      </vt:variant>
      <vt:variant>
        <vt:lpstr>幻灯片标题</vt:lpstr>
      </vt:variant>
      <vt:variant>
        <vt:i4>48</vt:i4>
      </vt:variant>
    </vt:vector>
  </HeadingPairs>
  <TitlesOfParts>
    <vt:vector size="64" baseType="lpstr">
      <vt:lpstr>黑体</vt:lpstr>
      <vt:lpstr>华文中宋</vt:lpstr>
      <vt:lpstr>楷体_GB2312</vt:lpstr>
      <vt:lpstr>宋体</vt:lpstr>
      <vt:lpstr>Arial</vt:lpstr>
      <vt:lpstr>Arial</vt:lpstr>
      <vt:lpstr>Comic Sans MS</vt:lpstr>
      <vt:lpstr>Tahoma</vt:lpstr>
      <vt:lpstr>Times New Roman</vt:lpstr>
      <vt:lpstr>Wingdings</vt:lpstr>
      <vt:lpstr>12_Default Design</vt:lpstr>
      <vt:lpstr>13_Default Design</vt:lpstr>
      <vt:lpstr>14_Default Design</vt:lpstr>
      <vt:lpstr>15_Default Design</vt:lpstr>
      <vt:lpstr>16_Default Design</vt:lpstr>
      <vt:lpstr>Equation</vt:lpstr>
      <vt:lpstr>PowerPoint 演示文稿</vt:lpstr>
      <vt:lpstr>第四章  立体视觉系统</vt:lpstr>
      <vt:lpstr>3. 光流法视觉里程计</vt:lpstr>
      <vt:lpstr>3. 光流法视觉里程计</vt:lpstr>
      <vt:lpstr>3. 光流法视觉里程计</vt:lpstr>
      <vt:lpstr>3. 光流法视觉里程计</vt:lpstr>
      <vt:lpstr>3. 光流法视觉里程计</vt:lpstr>
      <vt:lpstr>3. 光流法视觉里程计</vt:lpstr>
      <vt:lpstr>3. 光流法视觉里程计</vt:lpstr>
      <vt:lpstr>3. 光流法视觉里程计</vt:lpstr>
      <vt:lpstr>3. 光流法视觉里程计</vt:lpstr>
      <vt:lpstr>3. 光流法视觉里程计</vt:lpstr>
      <vt:lpstr>3. 光流法视觉里程计</vt:lpstr>
      <vt:lpstr>3. 光流法视觉里程计</vt:lpstr>
      <vt:lpstr>3. 光流法视觉里程计</vt:lpstr>
      <vt:lpstr>*超定方程组的最小二乘解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光流法视觉里程计</vt:lpstr>
      <vt:lpstr>3. 光流法视觉里程计</vt:lpstr>
      <vt:lpstr>PowerPoint 演示文稿</vt:lpstr>
      <vt:lpstr>PowerPoint 演示文稿</vt:lpstr>
      <vt:lpstr>PowerPoint 演示文稿</vt:lpstr>
      <vt:lpstr>PowerPoint 演示文稿</vt:lpstr>
      <vt:lpstr>PowerPoint 演示文稿</vt:lpstr>
      <vt:lpstr>PowerPoint 演示文稿</vt:lpstr>
      <vt:lpstr>3. 光流法视觉里程计</vt:lpstr>
      <vt:lpstr>3. 光流法视觉里程计</vt:lpstr>
      <vt:lpstr>3. 光流法视觉里程计</vt:lpstr>
      <vt:lpstr>3. 光流法视觉里程计</vt:lpstr>
      <vt:lpstr>Lab3. 特征点与光流法视觉里程计</vt:lpstr>
      <vt:lpstr>4. 直接法视觉里程计</vt:lpstr>
      <vt:lpstr>4. 直接法视觉里程计</vt:lpstr>
      <vt:lpstr>4. 直接法视觉里程计</vt:lpstr>
      <vt:lpstr>4. 直接法视觉里程计</vt:lpstr>
      <vt:lpstr>4. 直接法视觉里程计</vt:lpstr>
      <vt:lpstr>4. 直接法视觉里程计</vt:lpstr>
      <vt:lpstr>4. 直接法视觉里程计</vt:lpstr>
      <vt:lpstr>4. 直接法视觉里程计</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
  <cp:keywords/>
  <dc:description/>
  <cp:lastModifiedBy>Zhao Zhengang</cp:lastModifiedBy>
  <cp:revision>974</cp:revision>
  <dcterms:created xsi:type="dcterms:W3CDTF">2016-11-22T13:40:23Z</dcterms:created>
  <dcterms:modified xsi:type="dcterms:W3CDTF">2019-12-03T16:10:50Z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